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99" r:id="rId3"/>
    <p:sldId id="370" r:id="rId4"/>
    <p:sldId id="324" r:id="rId5"/>
    <p:sldId id="401" r:id="rId6"/>
    <p:sldId id="391" r:id="rId7"/>
    <p:sldId id="400" r:id="rId8"/>
    <p:sldId id="403" r:id="rId9"/>
    <p:sldId id="405" r:id="rId10"/>
    <p:sldId id="406" r:id="rId11"/>
    <p:sldId id="428" r:id="rId12"/>
    <p:sldId id="362" r:id="rId13"/>
    <p:sldId id="407" r:id="rId14"/>
    <p:sldId id="408" r:id="rId15"/>
    <p:sldId id="412" r:id="rId16"/>
    <p:sldId id="411" r:id="rId17"/>
    <p:sldId id="429" r:id="rId18"/>
    <p:sldId id="398" r:id="rId19"/>
    <p:sldId id="409" r:id="rId20"/>
    <p:sldId id="410" r:id="rId21"/>
    <p:sldId id="430" r:id="rId22"/>
    <p:sldId id="413" r:id="rId23"/>
    <p:sldId id="414" r:id="rId24"/>
    <p:sldId id="415" r:id="rId25"/>
    <p:sldId id="417" r:id="rId26"/>
    <p:sldId id="418" r:id="rId27"/>
    <p:sldId id="419" r:id="rId28"/>
    <p:sldId id="420" r:id="rId29"/>
    <p:sldId id="421" r:id="rId30"/>
    <p:sldId id="423" r:id="rId31"/>
    <p:sldId id="425" r:id="rId32"/>
    <p:sldId id="427" r:id="rId33"/>
    <p:sldId id="426" r:id="rId34"/>
    <p:sldId id="422" r:id="rId35"/>
    <p:sldId id="316" r:id="rId36"/>
    <p:sldId id="416" r:id="rId37"/>
  </p:sldIdLst>
  <p:sldSz cx="12192000" cy="6858000"/>
  <p:notesSz cx="6799263" cy="9929813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C01"/>
    <a:srgbClr val="FF5050"/>
    <a:srgbClr val="CC0000"/>
    <a:srgbClr val="FF6600"/>
    <a:srgbClr val="42526B"/>
    <a:srgbClr val="FCA321"/>
    <a:srgbClr val="FDBE20"/>
    <a:srgbClr val="293341"/>
    <a:srgbClr val="7F94AB"/>
    <a:srgbClr val="C5C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167"/>
  </p:normalViewPr>
  <p:slideViewPr>
    <p:cSldViewPr snapToGrid="0" snapToObjects="1" showGuides="1">
      <p:cViewPr>
        <p:scale>
          <a:sx n="80" d="100"/>
          <a:sy n="80" d="100"/>
        </p:scale>
        <p:origin x="22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D8C96-A281-BE4A-8920-AC978D51979C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4F282-BE79-6146-BA61-9EEBC12ED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hristinhumephoto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recruitment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Christin Hume</a:t>
            </a:r>
            <a:r>
              <a:rPr lang="en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2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04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89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99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31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23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Alex </a:t>
            </a:r>
            <a:r>
              <a:rPr lang="en-US" dirty="0" err="1"/>
              <a:t>Kotliarskyi</a:t>
            </a:r>
            <a:r>
              <a:rPr lang="en-US" dirty="0"/>
              <a:t> on </a:t>
            </a:r>
            <a:r>
              <a:rPr lang="en-US" dirty="0" err="1"/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4F282-BE79-6146-BA61-9EEBC12ED38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6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CB63D-7643-1E4F-8DDC-24CE2AA16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34E22-6D1B-F043-B658-F19DD188C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3D9DCC-9361-BC4E-AC06-33A154757611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3E14CC-125E-7B45-8B2C-CF6FB4BB1311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E459396-4EBC-C548-918B-331A5244FFE1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2D86BC-2EAC-6E4A-B45C-D006089EC28C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1ACF28DE-2A61-4C0D-AE74-DBA18B3E9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0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3FD7-2C09-9348-9D0E-06F46875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B297E-04E5-6E43-843B-5DFB995B6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825625"/>
            <a:ext cx="1116012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5F298ED2-09FB-4623-822F-74B6441594C2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35445E2-4E00-462B-A840-546BBE55DE1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Parallelogram 13">
            <a:extLst>
              <a:ext uri="{FF2B5EF4-FFF2-40B4-BE49-F238E27FC236}">
                <a16:creationId xmlns:a16="http://schemas.microsoft.com/office/drawing/2014/main" id="{2662740A-9969-43E7-AA56-B22D54AE5178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333BD7-B2E5-4091-ABEA-22BFB4778059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9555910B-C3F7-49BF-AA66-75E374D5FD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4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F53B9-D8CC-CA47-825A-BAB45512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894B2-5C5B-6445-9C2B-F916E997F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E7E0B15C-53CF-40C6-8AF2-0CDA8E929AD9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EB6484E-7621-4436-AC5D-776C0A755EF5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69F68D6C-AF83-4964-972A-FFF1A6D54F01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902AE-3762-46BC-9962-B28FFCE7CFA5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008914F4-8E3D-4BCE-A171-E6571A67B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3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FB4A-B1C2-134C-BD06-EC4DF921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020E3-0C95-8146-8C53-AD951A09A4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F6684-1A3B-5442-AE47-D8B182343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EA7A1238-F63C-4739-8E2D-B6BD42C40B8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B970F2-58A4-40B5-BDE1-0F17F8AF912F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55DD9060-B9AB-4723-9948-F242FED69EB5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68347E-7514-4BD9-888A-AD86A0E9C0A2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2F48989-E0CC-4F29-933D-9A7C17EB8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3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4063-0260-324B-8BE9-419900C3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4C7C3-D5AD-F54F-9AA8-369FE1206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B679A-806F-2843-AAFB-7A3D778D2E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3E9C4-01C0-6146-A854-046AC276D7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12ACC-AC8B-AE45-B434-6CB627D50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21" name="Straight Connector 11">
            <a:extLst>
              <a:ext uri="{FF2B5EF4-FFF2-40B4-BE49-F238E27FC236}">
                <a16:creationId xmlns:a16="http://schemas.microsoft.com/office/drawing/2014/main" id="{D062302B-B9F0-45A2-B0FD-8869F0EA74AB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846DE21-112B-42C6-9921-EFDBCE58F1D1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Parallelogram 13">
            <a:extLst>
              <a:ext uri="{FF2B5EF4-FFF2-40B4-BE49-F238E27FC236}">
                <a16:creationId xmlns:a16="http://schemas.microsoft.com/office/drawing/2014/main" id="{68E0F3EE-2D60-4F4B-9CDB-E77E8CC5EB2C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65E633-6EAB-4D83-8ABD-8070616B1354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33122EF3-36E8-427A-A1B6-450B0A735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7F1A-9513-7247-A856-31C213C2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C85AE6E-15D4-4930-9290-26375237B547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80B4ADB-0ADE-4236-BF78-266D5C3988AD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Parallelogram 13">
            <a:extLst>
              <a:ext uri="{FF2B5EF4-FFF2-40B4-BE49-F238E27FC236}">
                <a16:creationId xmlns:a16="http://schemas.microsoft.com/office/drawing/2014/main" id="{22828118-2958-4AC5-B926-943955B526EE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84A7A4-ED9B-4329-94B4-1B4B2E5B3EDB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262ECA97-C12B-4DDF-BF73-A517C63DF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3804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88730CB6-201F-4791-9252-8275D36E541A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9DCE0D5-F1C8-4C50-8B8A-7D96F1B93BC7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Parallelogram 13">
            <a:extLst>
              <a:ext uri="{FF2B5EF4-FFF2-40B4-BE49-F238E27FC236}">
                <a16:creationId xmlns:a16="http://schemas.microsoft.com/office/drawing/2014/main" id="{120D69FC-5B86-4860-A13F-EE6DCAA727EC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7449F4-F7A2-4D9F-BF90-3EC8E5F38DBA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Рисунок 19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D02C847-7909-4EFC-9FD9-9E0E103C3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7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98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4E2B-78FA-AF43-8B4E-7A0205C52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46695-62C6-3443-8CB8-695A7B1EE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9539A-BA0B-EA49-AB9E-F449F299B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8E83A94B-1600-4029-9464-F9AAE70343F0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EA87D5A-A0D1-4EBF-A0DF-F2F3A908D0E0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8D15831C-77CC-4CE7-83CB-8C958F1E7A4B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2EA64-1CD8-4764-B418-0C28485E5810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6EEA3C9C-41F3-42C1-BBD2-F8A8CC5F9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1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437E-5AF1-DE41-A5AB-37D3EFAAF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2D56A2-847F-554A-8B61-D9118C3F9A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93E83-FA87-0843-BD32-999355DA9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80A248A6-5B8A-4A0A-BD02-639A3F3FADA9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FF43B21-77D6-4108-8CDD-AE7BF22A2FE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Parallelogram 13">
            <a:extLst>
              <a:ext uri="{FF2B5EF4-FFF2-40B4-BE49-F238E27FC236}">
                <a16:creationId xmlns:a16="http://schemas.microsoft.com/office/drawing/2014/main" id="{4E745843-3A7B-4181-BFE7-D0D6DFF8ABAF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7AD32C-3CCB-4174-85CF-A6EEE20478D2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50638831-6651-438A-BA25-E16518C87B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7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74640-6AF9-564C-B2B6-F05D1AB6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7BB5C-051F-F54E-94F3-0DE8E148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5937" y="1825625"/>
            <a:ext cx="11160126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C4657686-72B8-4EE8-82F0-C2A100EE090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10313AA-29AE-4426-9F83-A34528D2B96A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5FEED608-C4AE-4C33-906D-472ED9710570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24209F-1443-40A1-A05F-B1A2E9297848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8107723B-BDBB-4B62-B3C0-7679823C74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65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31C43F-2755-7644-923B-C0AE04A360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52C5E-4724-0E44-9D74-E948798F2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842EFE5E-ACB3-47CA-B0FE-9FD3C054FC6E}"/>
              </a:ext>
            </a:extLst>
          </p:cNvPr>
          <p:cNvCxnSpPr>
            <a:cxnSpLocks/>
          </p:cNvCxnSpPr>
          <p:nvPr userDrawn="1"/>
        </p:nvCxnSpPr>
        <p:spPr>
          <a:xfrm flipH="1">
            <a:off x="2510444" y="6585228"/>
            <a:ext cx="82143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9A54DA2-F6B4-44D2-818A-1B93127BD999}"/>
              </a:ext>
            </a:extLst>
          </p:cNvPr>
          <p:cNvSpPr txBox="1"/>
          <p:nvPr userDrawn="1"/>
        </p:nvSpPr>
        <p:spPr>
          <a:xfrm>
            <a:off x="10798708" y="6523673"/>
            <a:ext cx="439978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800" b="0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Страница</a:t>
            </a:r>
            <a:endParaRPr lang="en-US" sz="800" b="0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Parallelogram 13">
            <a:extLst>
              <a:ext uri="{FF2B5EF4-FFF2-40B4-BE49-F238E27FC236}">
                <a16:creationId xmlns:a16="http://schemas.microsoft.com/office/drawing/2014/main" id="{91CF2165-4457-4E4F-B7E3-CE50A4BE16C4}"/>
              </a:ext>
            </a:extLst>
          </p:cNvPr>
          <p:cNvSpPr/>
          <p:nvPr userDrawn="1"/>
        </p:nvSpPr>
        <p:spPr>
          <a:xfrm>
            <a:off x="11124149" y="6453610"/>
            <a:ext cx="679375" cy="404390"/>
          </a:xfrm>
          <a:prstGeom prst="parallelogram">
            <a:avLst>
              <a:gd name="adj" fmla="val 71202"/>
            </a:avLst>
          </a:prstGeom>
          <a:gradFill flip="none" rotWithShape="1"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34F5D1-73E4-4339-B3F8-EB3E9BA42374}"/>
              </a:ext>
            </a:extLst>
          </p:cNvPr>
          <p:cNvSpPr txBox="1"/>
          <p:nvPr userDrawn="1"/>
        </p:nvSpPr>
        <p:spPr>
          <a:xfrm>
            <a:off x="11366767" y="6508284"/>
            <a:ext cx="271386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 descr="Изображение выглядит как здание, правительственное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FE8DA4A3-F5C2-4BE7-904A-A0D9D41C0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257690" y="6100002"/>
            <a:ext cx="2180898" cy="66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0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8E94FC0-35D2-44AE-AEE5-71505C6D0A2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80384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1" name="think-cell Slide" r:id="rId17" imgW="383" imgH="384" progId="TCLayout.ActiveDocument.1">
                  <p:embed/>
                </p:oleObj>
              </mc:Choice>
              <mc:Fallback>
                <p:oleObj name="think-cell Slide" r:id="rId17" imgW="383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A7D9650-46B3-4E96-A668-2171F650283E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4A4A6-6757-E34C-869B-A73947FBD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365126"/>
            <a:ext cx="11160126" cy="903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1F96B-B991-4D47-B8A1-D2EE9230D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551709"/>
            <a:ext cx="11160126" cy="462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pos="7355" userDrawn="1">
          <p15:clr>
            <a:srgbClr val="F26B43"/>
          </p15:clr>
        </p15:guide>
        <p15:guide id="3" orient="horz" pos="3997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nmo@nriph.ru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A2F45-9383-474F-98DA-D76267195DB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382250" y="6186118"/>
            <a:ext cx="1581149" cy="581698"/>
          </a:xfr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Москва, </a:t>
            </a:r>
            <a:r>
              <a:rPr lang="ru-RU" sz="1400" b="0" dirty="0">
                <a:solidFill>
                  <a:schemeClr val="bg2"/>
                </a:solidFill>
                <a:latin typeface="Segoe UI Light" panose="020B0502040204020203" pitchFamily="34" charset="0"/>
              </a:rPr>
              <a:t/>
            </a:r>
            <a:br>
              <a:rPr lang="ru-RU" sz="1400" b="0" dirty="0">
                <a:solidFill>
                  <a:schemeClr val="bg2"/>
                </a:solidFill>
                <a:latin typeface="Segoe UI Light" panose="020B0502040204020203" pitchFamily="34" charset="0"/>
              </a:rPr>
            </a:br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12 мая</a:t>
            </a:r>
            <a:b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</a:br>
            <a:r>
              <a:rPr lang="ru-RU" sz="14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 2026 года </a:t>
            </a:r>
            <a:endParaRPr lang="en-US" sz="1400" b="0" dirty="0">
              <a:solidFill>
                <a:schemeClr val="bg2"/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68BF83-B280-A444-BA4A-3191324A5932}"/>
              </a:ext>
            </a:extLst>
          </p:cNvPr>
          <p:cNvSpPr txBox="1">
            <a:spLocks/>
          </p:cNvSpPr>
          <p:nvPr/>
        </p:nvSpPr>
        <p:spPr>
          <a:xfrm>
            <a:off x="599774" y="1603971"/>
            <a:ext cx="11175181" cy="33239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Учет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музейных предметов, культурных ценностей и иных предметов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при использовании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в экспозиционно-выставочной деятельности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0A2F45-9383-474F-98DA-D76267195DBF}"/>
              </a:ext>
            </a:extLst>
          </p:cNvPr>
          <p:cNvSpPr txBox="1">
            <a:spLocks/>
          </p:cNvSpPr>
          <p:nvPr/>
        </p:nvSpPr>
        <p:spPr>
          <a:xfrm>
            <a:off x="5427195" y="900635"/>
            <a:ext cx="6500160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r"/>
            <a:r>
              <a:rPr lang="ru-RU" sz="3200" b="0" dirty="0" smtClean="0">
                <a:solidFill>
                  <a:schemeClr val="bg2"/>
                </a:solidFill>
                <a:latin typeface="Segoe UI Light" panose="020B0502040204020203" pitchFamily="34" charset="0"/>
              </a:rPr>
              <a:t>Фомичева Елена Анатольевна </a:t>
            </a:r>
            <a:endParaRPr lang="en-US" sz="3200" b="0" dirty="0">
              <a:solidFill>
                <a:schemeClr val="bg2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05" y="61612"/>
            <a:ext cx="11445875" cy="764531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Виды использования музейных предметов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27501" y="86927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3216" y="1628843"/>
            <a:ext cx="11431494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представления музейных предметов путем публичного показа в экспозициях и на выставках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531" y="2802824"/>
            <a:ext cx="11432715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размещения изображений музейных предметов и информации о них в сети "Интернет", в том числе на официальном сайте Федеральной государственной информационной системы "Государственный каталог Музейного фонда Российской Федерации"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160" y="3812416"/>
            <a:ext cx="114327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использования музейных предметов при проведении просветительных, культурно-массовых и образовательных мероприятий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532" y="2070231"/>
            <a:ext cx="1143271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воспроизведения изображений музейных предметов в печатных изданиях, на электронных и других видах носителей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4531" y="4519119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публикации результатов научно-исследовательских работ, проведенных в отношении музейных предметов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7028" y="1117423"/>
            <a:ext cx="6686819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Положение о Музейном фонде, пункт 9.1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216" y="5622580"/>
            <a:ext cx="1143149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использование в религиозных и богослужебных целях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9894" y="5140285"/>
            <a:ext cx="9843247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Постановление Правительства Российской Федерации от 30.06.2001 № 490</a:t>
            </a:r>
          </a:p>
        </p:txBody>
      </p:sp>
    </p:spTree>
    <p:extLst>
      <p:ext uri="{BB962C8B-B14F-4D97-AF65-F5344CB8AC3E}">
        <p14:creationId xmlns:p14="http://schemas.microsoft.com/office/powerpoint/2010/main" val="15577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05" y="61612"/>
            <a:ext cx="11445875" cy="764531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Виды использования музейных предметов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27501" y="869274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8562" y="1760645"/>
            <a:ext cx="1143149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экспонирование в составе постоянной или временной экспозиции (выставки) в музее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562" y="2655768"/>
            <a:ext cx="1143271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экспонирование в составе выездной выставки на территории Российской Федерации и за пределами территории Российской Федерации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6716" y="3367431"/>
            <a:ext cx="114327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предоставление их для изучения в условиях музея сторонним специалистам, в том числе зарубежным, занимающимся научными исследованиями, соответствующими профилю музея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5401" y="2221104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экспонирование в форме открытого хранения отдельных музейных предметов и их коллекций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9706" y="4078726"/>
            <a:ext cx="988092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предоставление отечественным исполнителям для концертной деятельности внутри страны и за пределами Российской Федерации музыкальных смычковых инструментов </a:t>
            </a:r>
            <a:r>
              <a:rPr lang="ru-RU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из собрания Государственной коллекции уникальных музыкальных инструментов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9706" y="5088318"/>
            <a:ext cx="1143271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предоставление их для кино-, видео- и фотосъемок при подготовке издательских, кино- и видеопроектов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 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8391" y="5543912"/>
            <a:ext cx="988223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передачу их на постоянное хранение в музеи, иным юридическим и физическим лицам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8709" y="1146548"/>
            <a:ext cx="6686819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Единые правила, пункт 34.2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4392" y="4099405"/>
            <a:ext cx="112503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Музей Музыки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34392" y="5574968"/>
            <a:ext cx="1110659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3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4364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0" y="340919"/>
            <a:ext cx="11314152" cy="1071101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Экспонирование. Основные термины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72381" y="1566713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9940" y="1936166"/>
            <a:ext cx="1131671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b="1" dirty="0" smtClean="0"/>
              <a:t>Экспонирование </a:t>
            </a:r>
            <a:r>
              <a:rPr lang="ru-RU" sz="2000" dirty="0" smtClean="0"/>
              <a:t>- </a:t>
            </a:r>
            <a:r>
              <a:rPr lang="ru-RU" sz="2000" dirty="0"/>
              <a:t>процесс выставления объекта на </a:t>
            </a:r>
            <a:r>
              <a:rPr lang="ru-RU" sz="2000" dirty="0" smtClean="0"/>
              <a:t>обозрение.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9940" y="2770565"/>
            <a:ext cx="11316716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b="1" dirty="0" smtClean="0"/>
              <a:t>Экспонат</a:t>
            </a:r>
            <a:r>
              <a:rPr lang="ru-RU" sz="2000" dirty="0" smtClean="0"/>
              <a:t> - первичный структурный </a:t>
            </a:r>
            <a:r>
              <a:rPr lang="ru-RU" sz="2000" dirty="0"/>
              <a:t>элемент </a:t>
            </a:r>
            <a:r>
              <a:rPr lang="ru-RU" sz="2000" dirty="0" smtClean="0"/>
              <a:t>музейной экспозиции/выставки, а именно: </a:t>
            </a:r>
          </a:p>
          <a:p>
            <a:pPr indent="358775"/>
            <a:r>
              <a:rPr lang="ru-RU" sz="2000" b="1" dirty="0" smtClean="0"/>
              <a:t>музейные </a:t>
            </a:r>
            <a:r>
              <a:rPr lang="ru-RU" sz="2000" b="1" dirty="0"/>
              <a:t>предметы и музейные коллекции</a:t>
            </a:r>
            <a:r>
              <a:rPr lang="ru-RU" sz="2000" dirty="0"/>
              <a:t>, </a:t>
            </a:r>
            <a:endParaRPr lang="ru-RU" sz="2000" dirty="0" smtClean="0"/>
          </a:p>
          <a:p>
            <a:pPr indent="358775"/>
            <a:r>
              <a:rPr lang="ru-RU" sz="2000" dirty="0" smtClean="0"/>
              <a:t>воспроизведения </a:t>
            </a:r>
            <a:r>
              <a:rPr lang="ru-RU" sz="2000" dirty="0"/>
              <a:t>музейных предметов (муляжи, копии</a:t>
            </a:r>
            <a:r>
              <a:rPr lang="ru-RU" sz="2000" dirty="0" smtClean="0"/>
              <a:t>), </a:t>
            </a:r>
          </a:p>
          <a:p>
            <a:pPr indent="358775"/>
            <a:r>
              <a:rPr lang="ru-RU" sz="2000" dirty="0" smtClean="0"/>
              <a:t>культурные ценности, </a:t>
            </a:r>
          </a:p>
          <a:p>
            <a:pPr indent="358775"/>
            <a:r>
              <a:rPr lang="ru-RU" sz="2000" dirty="0" smtClean="0"/>
              <a:t>специально </a:t>
            </a:r>
            <a:r>
              <a:rPr lang="ru-RU" sz="2000" dirty="0"/>
              <a:t>созданные произведения экспозиционного </a:t>
            </a:r>
            <a:r>
              <a:rPr lang="ru-RU" sz="2000" dirty="0" smtClean="0"/>
              <a:t>искусства,</a:t>
            </a:r>
          </a:p>
          <a:p>
            <a:pPr indent="358775"/>
            <a:r>
              <a:rPr lang="ru-RU" sz="2000" dirty="0" smtClean="0"/>
              <a:t>научно-вспомогательные материалы и др.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6405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0" y="340919"/>
            <a:ext cx="11314152" cy="1071101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Экспонирование. Основные термины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72381" y="1566713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2381" y="4446280"/>
            <a:ext cx="1131671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b="1" dirty="0"/>
              <a:t>Выставка </a:t>
            </a:r>
            <a:r>
              <a:rPr lang="ru-RU" sz="2000" dirty="0"/>
              <a:t>- временно действующая </a:t>
            </a:r>
            <a:r>
              <a:rPr lang="ru-RU" sz="2000" dirty="0" smtClean="0"/>
              <a:t>музейная экспозиция</a:t>
            </a:r>
            <a:r>
              <a:rPr lang="ru-RU" sz="2000" dirty="0"/>
              <a:t>.</a:t>
            </a:r>
            <a:endParaRPr lang="ru-RU" sz="2000" dirty="0" smtClean="0"/>
          </a:p>
          <a:p>
            <a:pPr indent="358775"/>
            <a:r>
              <a:rPr lang="ru-RU" sz="2000" dirty="0" smtClean="0"/>
              <a:t>По </a:t>
            </a:r>
            <a:r>
              <a:rPr lang="ru-RU" sz="2000" dirty="0"/>
              <a:t>месту проведения </a:t>
            </a:r>
            <a:r>
              <a:rPr lang="ru-RU" sz="2000" dirty="0" smtClean="0"/>
              <a:t>могут быть:</a:t>
            </a:r>
          </a:p>
          <a:p>
            <a:pPr indent="358775"/>
            <a:r>
              <a:rPr lang="ru-RU" sz="2000" dirty="0" err="1" smtClean="0"/>
              <a:t>внутримузейные</a:t>
            </a:r>
            <a:r>
              <a:rPr lang="ru-RU" sz="2000" dirty="0"/>
              <a:t>, </a:t>
            </a:r>
            <a:r>
              <a:rPr lang="ru-RU" sz="2000" dirty="0" err="1" smtClean="0"/>
              <a:t>внемузейные</a:t>
            </a:r>
            <a:r>
              <a:rPr lang="ru-RU" sz="2000" dirty="0" smtClean="0"/>
              <a:t>. </a:t>
            </a:r>
          </a:p>
          <a:p>
            <a:pPr indent="358775"/>
            <a:r>
              <a:rPr lang="ru-RU" sz="2000" dirty="0" smtClean="0"/>
              <a:t>По составу экспонатов могут быть:</a:t>
            </a:r>
          </a:p>
          <a:p>
            <a:pPr indent="358775"/>
            <a:r>
              <a:rPr lang="ru-RU" sz="2000" dirty="0" smtClean="0"/>
              <a:t>из состава одного музея, из состава нескольких музеев, из состава коллекций физических лиц. 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72381" y="1737042"/>
            <a:ext cx="11316716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b="1" dirty="0" smtClean="0"/>
              <a:t>Экспозиция</a:t>
            </a:r>
            <a:r>
              <a:rPr lang="ru-RU" sz="2000" dirty="0" smtClean="0"/>
              <a:t> - основная </a:t>
            </a:r>
            <a:r>
              <a:rPr lang="ru-RU" sz="2000" dirty="0"/>
              <a:t>форма презентации музеем </a:t>
            </a:r>
            <a:r>
              <a:rPr lang="ru-RU" sz="2000" dirty="0" smtClean="0"/>
              <a:t>наследия </a:t>
            </a:r>
            <a:r>
              <a:rPr lang="ru-RU" sz="2000" dirty="0"/>
              <a:t>в виде искусственно созданной </a:t>
            </a:r>
            <a:r>
              <a:rPr lang="ru-RU" sz="2000" dirty="0" smtClean="0"/>
              <a:t>предметно-пространственной </a:t>
            </a:r>
            <a:r>
              <a:rPr lang="ru-RU" sz="2000" dirty="0"/>
              <a:t>структуры. </a:t>
            </a:r>
            <a:endParaRPr lang="ru-RU" sz="2000" dirty="0" smtClean="0"/>
          </a:p>
          <a:p>
            <a:pPr indent="358775"/>
            <a:r>
              <a:rPr lang="ru-RU" sz="2000" dirty="0" smtClean="0"/>
              <a:t>Является </a:t>
            </a:r>
            <a:r>
              <a:rPr lang="ru-RU" sz="2000" dirty="0"/>
              <a:t>особым научно-художественным произведением, </a:t>
            </a:r>
            <a:r>
              <a:rPr lang="ru-RU" sz="2000" dirty="0" smtClean="0"/>
              <a:t>созданным в </a:t>
            </a:r>
            <a:r>
              <a:rPr lang="ru-RU" sz="2000" dirty="0"/>
              <a:t>соответствии с единым идейным замыслом, определяющим </a:t>
            </a:r>
            <a:r>
              <a:rPr lang="ru-RU" sz="2000" dirty="0" smtClean="0"/>
              <a:t>принципы </a:t>
            </a:r>
            <a:r>
              <a:rPr lang="ru-RU" sz="2000" dirty="0"/>
              <a:t>отбора, группировку и интерпретацию экспонатов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на </a:t>
            </a:r>
            <a:r>
              <a:rPr lang="ru-RU" sz="2000" dirty="0"/>
              <a:t>основе научного, сценарного и художественно-дизайнерского проектирования </a:t>
            </a:r>
            <a:r>
              <a:rPr lang="ru-RU" sz="2000" dirty="0" smtClean="0"/>
              <a:t>экспозиции.  </a:t>
            </a:r>
          </a:p>
          <a:p>
            <a:pPr indent="358775"/>
            <a:r>
              <a:rPr lang="ru-RU" sz="2000" dirty="0" smtClean="0"/>
              <a:t>Состоит из следующих элементов:</a:t>
            </a:r>
          </a:p>
          <a:p>
            <a:pPr indent="358775"/>
            <a:r>
              <a:rPr lang="ru-RU" sz="2000" dirty="0" smtClean="0"/>
              <a:t>архитектура, экспонаты, тексты</a:t>
            </a:r>
            <a:r>
              <a:rPr lang="ru-RU" sz="2000" dirty="0"/>
              <a:t>, информационные технологии и т. д.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53296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0" y="1540024"/>
            <a:ext cx="12191998" cy="3384889"/>
          </a:xfrm>
          <a:prstGeom prst="parallelogram">
            <a:avLst>
              <a:gd name="adj" fmla="val 67627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Учет </a:t>
            </a:r>
            <a:r>
              <a:rPr lang="ru-RU" sz="4000" dirty="0" smtClean="0">
                <a:solidFill>
                  <a:schemeClr val="bg1"/>
                </a:solidFill>
              </a:rPr>
              <a:t>музейных предметов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при выдаче внутри музея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при экспонировании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(основной комплект документов)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0" y="340919"/>
            <a:ext cx="11314152" cy="1071101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err="1" smtClean="0">
                <a:solidFill>
                  <a:schemeClr val="tx2"/>
                </a:solidFill>
              </a:rPr>
              <a:t>Внутримузейная</a:t>
            </a:r>
            <a:r>
              <a:rPr lang="ru-RU" dirty="0" smtClean="0">
                <a:solidFill>
                  <a:schemeClr val="tx2"/>
                </a:solidFill>
              </a:rPr>
              <a:t> экспозиция/выставка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58783" y="1214841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6218" y="1400919"/>
            <a:ext cx="11316716" cy="30162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1. Приказ руководителя организации </a:t>
            </a:r>
            <a:r>
              <a:rPr lang="ru-RU" sz="1900" dirty="0" smtClean="0"/>
              <a:t>о создании экспозиции/выставки:</a:t>
            </a:r>
          </a:p>
          <a:p>
            <a:pPr indent="358775"/>
            <a:r>
              <a:rPr lang="ru-RU" sz="1900" dirty="0" smtClean="0"/>
              <a:t>Состав сведений:</a:t>
            </a:r>
          </a:p>
          <a:p>
            <a:pPr indent="358775"/>
            <a:r>
              <a:rPr lang="ru-RU" sz="1900" dirty="0" smtClean="0"/>
              <a:t>название экспозиции/выставки, </a:t>
            </a:r>
          </a:p>
          <a:p>
            <a:pPr indent="358775"/>
            <a:r>
              <a:rPr lang="ru-RU" sz="1900" dirty="0" smtClean="0"/>
              <a:t>место проведения, </a:t>
            </a:r>
          </a:p>
          <a:p>
            <a:pPr indent="358775"/>
            <a:r>
              <a:rPr lang="ru-RU" sz="1900" dirty="0" smtClean="0"/>
              <a:t>для экспозиции – срок монтажа, срок открытия,</a:t>
            </a:r>
          </a:p>
          <a:p>
            <a:pPr indent="358775"/>
            <a:r>
              <a:rPr lang="ru-RU" sz="1900" dirty="0"/>
              <a:t>д</a:t>
            </a:r>
            <a:r>
              <a:rPr lang="ru-RU" sz="1900" dirty="0" smtClean="0"/>
              <a:t>ля выставки – срок монтажа и демонтажа, срок действия, </a:t>
            </a:r>
          </a:p>
          <a:p>
            <a:pPr indent="358775"/>
            <a:r>
              <a:rPr lang="ru-RU" sz="1900" dirty="0" smtClean="0"/>
              <a:t>лицо, ответственное за организацию экспозиции/выставки (куратор, координатор),</a:t>
            </a:r>
          </a:p>
          <a:p>
            <a:pPr indent="358775"/>
            <a:r>
              <a:rPr lang="ru-RU" sz="1900" dirty="0" smtClean="0"/>
              <a:t>лица, ответственные за отдельные виды деятельности (хозяйственной, административной, информационной и пр.),</a:t>
            </a:r>
          </a:p>
          <a:p>
            <a:pPr indent="358775"/>
            <a:r>
              <a:rPr lang="ru-RU" sz="1900" u="sng" dirty="0"/>
              <a:t>лица, </a:t>
            </a:r>
            <a:r>
              <a:rPr lang="ru-RU" sz="1900" u="sng" dirty="0" smtClean="0"/>
              <a:t>ответственные </a:t>
            </a:r>
            <a:r>
              <a:rPr lang="ru-RU" sz="1900" u="sng" dirty="0"/>
              <a:t>за хранение музейных предметов в </a:t>
            </a:r>
            <a:r>
              <a:rPr lang="ru-RU" sz="1900" u="sng" dirty="0" smtClean="0"/>
              <a:t>экспозиции/на выставке.</a:t>
            </a:r>
            <a:endParaRPr lang="ru-RU" sz="19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3442147" y="4559916"/>
            <a:ext cx="8330787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dirty="0" smtClean="0"/>
              <a:t>Ответственный за хранение музейных предметов – </a:t>
            </a:r>
            <a:br>
              <a:rPr lang="ru-RU" sz="1900" dirty="0" smtClean="0"/>
            </a:br>
            <a:r>
              <a:rPr lang="ru-RU" sz="1900" dirty="0" smtClean="0"/>
              <a:t>это тот работник, который утром открывает </a:t>
            </a:r>
            <a:r>
              <a:rPr lang="ru-RU" sz="1900" dirty="0"/>
              <a:t>и </a:t>
            </a:r>
            <a:r>
              <a:rPr lang="ru-RU" sz="1900" dirty="0" smtClean="0"/>
              <a:t>вечером закрывает </a:t>
            </a:r>
            <a:r>
              <a:rPr lang="ru-RU" sz="1900" dirty="0"/>
              <a:t>залы</a:t>
            </a:r>
            <a:r>
              <a:rPr lang="ru-RU" sz="1900" dirty="0" smtClean="0"/>
              <a:t>.</a:t>
            </a:r>
            <a:endParaRPr lang="ru-RU" sz="1900" dirty="0"/>
          </a:p>
        </p:txBody>
      </p:sp>
      <p:sp>
        <p:nvSpPr>
          <p:cNvPr id="9" name="TextBox 8"/>
          <p:cNvSpPr txBox="1"/>
          <p:nvPr/>
        </p:nvSpPr>
        <p:spPr>
          <a:xfrm>
            <a:off x="477508" y="5394650"/>
            <a:ext cx="11311587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2. </a:t>
            </a:r>
            <a:r>
              <a:rPr lang="ru-RU" sz="1900" dirty="0" smtClean="0"/>
              <a:t>Протокол</a:t>
            </a:r>
            <a:r>
              <a:rPr lang="ru-RU" sz="1900" b="1" dirty="0" smtClean="0"/>
              <a:t> Реставрационного совета (при наличии) </a:t>
            </a:r>
            <a:r>
              <a:rPr lang="ru-RU" sz="1900" dirty="0" smtClean="0"/>
              <a:t>или</a:t>
            </a:r>
            <a:r>
              <a:rPr lang="ru-RU" sz="1900" b="1" dirty="0" smtClean="0"/>
              <a:t> ЭФЗК</a:t>
            </a:r>
          </a:p>
          <a:p>
            <a:pPr indent="358775"/>
            <a:r>
              <a:rPr lang="ru-RU" sz="1900" dirty="0" smtClean="0"/>
              <a:t>Установление возможности выдачи на экспонирование с учетом состояния сохранности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62135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0" y="340919"/>
            <a:ext cx="11314152" cy="1071101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err="1" smtClean="0">
                <a:solidFill>
                  <a:schemeClr val="tx2"/>
                </a:solidFill>
              </a:rPr>
              <a:t>Внутримузейная</a:t>
            </a:r>
            <a:r>
              <a:rPr lang="ru-RU" dirty="0" smtClean="0">
                <a:solidFill>
                  <a:schemeClr val="tx2"/>
                </a:solidFill>
              </a:rPr>
              <a:t> выставка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69816" y="1226744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35859" y="1412020"/>
            <a:ext cx="11314151" cy="33085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360000"/>
            <a:r>
              <a:rPr lang="ru-RU" sz="1900" b="1" dirty="0" smtClean="0"/>
              <a:t>3. Акт </a:t>
            </a:r>
            <a:r>
              <a:rPr lang="ru-RU" sz="1900" b="1" dirty="0" err="1"/>
              <a:t>внутримузейной</a:t>
            </a:r>
            <a:r>
              <a:rPr lang="ru-RU" sz="1900" b="1" dirty="0"/>
              <a:t> передачи музейных предметов</a:t>
            </a:r>
            <a:endParaRPr lang="ru-RU" sz="1900" dirty="0"/>
          </a:p>
          <a:p>
            <a:pPr indent="360000"/>
            <a:r>
              <a:rPr lang="ru-RU" sz="1900" dirty="0" smtClean="0"/>
              <a:t>Состав сведений:</a:t>
            </a:r>
          </a:p>
          <a:p>
            <a:pPr indent="360000"/>
            <a:r>
              <a:rPr lang="ru-RU" sz="1900" dirty="0" smtClean="0"/>
              <a:t>основание (дата и № приказа руководителя),</a:t>
            </a:r>
          </a:p>
          <a:p>
            <a:pPr indent="360000"/>
            <a:r>
              <a:rPr lang="ru-RU" sz="1900" dirty="0" smtClean="0"/>
              <a:t>цель передачи ,</a:t>
            </a:r>
          </a:p>
          <a:p>
            <a:pPr indent="360000"/>
            <a:r>
              <a:rPr lang="ru-RU" sz="1900" dirty="0" smtClean="0"/>
              <a:t>ФИО, должность ответственного хранителя (передающая сторона), </a:t>
            </a:r>
          </a:p>
          <a:p>
            <a:pPr indent="360000"/>
            <a:r>
              <a:rPr lang="ru-RU" sz="1900" dirty="0" smtClean="0"/>
              <a:t>ФИО, должность  принимающего сотрудника (ответственного за хранение музейных предметов </a:t>
            </a:r>
            <a:br>
              <a:rPr lang="ru-RU" sz="1900" dirty="0" smtClean="0"/>
            </a:br>
            <a:r>
              <a:rPr lang="ru-RU" sz="1900" dirty="0" smtClean="0"/>
              <a:t>в экспозиции/ на выставке),</a:t>
            </a:r>
          </a:p>
          <a:p>
            <a:pPr indent="360000"/>
            <a:r>
              <a:rPr lang="ru-RU" sz="1900" dirty="0" smtClean="0"/>
              <a:t>список музейных предметов с указанием: </a:t>
            </a:r>
          </a:p>
          <a:p>
            <a:pPr indent="1440000"/>
            <a:r>
              <a:rPr lang="ru-RU" sz="1900" dirty="0" smtClean="0"/>
              <a:t>названия, </a:t>
            </a:r>
          </a:p>
          <a:p>
            <a:pPr indent="1440000"/>
            <a:r>
              <a:rPr lang="ru-RU" sz="1900" dirty="0" smtClean="0"/>
              <a:t>учетных обозначений (КП, </a:t>
            </a:r>
            <a:r>
              <a:rPr lang="ru-RU" sz="1900" dirty="0" err="1" smtClean="0"/>
              <a:t>Госкаталог</a:t>
            </a:r>
            <a:r>
              <a:rPr lang="ru-RU" sz="1900" dirty="0" smtClean="0"/>
              <a:t>, инвентарные номера, номера СУ), </a:t>
            </a:r>
          </a:p>
          <a:p>
            <a:pPr indent="1440000"/>
            <a:r>
              <a:rPr lang="ru-RU" sz="1900" dirty="0" smtClean="0"/>
              <a:t>описание их состояния сохранности. </a:t>
            </a:r>
            <a:endParaRPr lang="ru-RU" sz="1900" dirty="0"/>
          </a:p>
        </p:txBody>
      </p:sp>
      <p:sp>
        <p:nvSpPr>
          <p:cNvPr id="12" name="TextBox 11"/>
          <p:cNvSpPr txBox="1"/>
          <p:nvPr/>
        </p:nvSpPr>
        <p:spPr>
          <a:xfrm>
            <a:off x="2672862" y="4751759"/>
            <a:ext cx="9088552" cy="1554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dirty="0" smtClean="0"/>
              <a:t>Ответственными за хранение </a:t>
            </a:r>
            <a:r>
              <a:rPr lang="ru-RU" sz="1900" dirty="0" err="1" smtClean="0"/>
              <a:t>МП</a:t>
            </a:r>
            <a:r>
              <a:rPr lang="ru-RU" sz="1900" dirty="0" smtClean="0"/>
              <a:t> при монтаже и эксплуатации могут быть разные лица!</a:t>
            </a:r>
          </a:p>
          <a:p>
            <a:pPr indent="358775"/>
            <a:r>
              <a:rPr lang="ru-RU" sz="1900" dirty="0" smtClean="0"/>
              <a:t>В этом случае актов будет несколько:</a:t>
            </a:r>
          </a:p>
          <a:p>
            <a:pPr indent="358775"/>
            <a:r>
              <a:rPr lang="ru-RU" sz="1900" dirty="0" smtClean="0"/>
              <a:t>на время монтажа/демонтажа, </a:t>
            </a:r>
          </a:p>
          <a:p>
            <a:pPr indent="358775"/>
            <a:r>
              <a:rPr lang="ru-RU" sz="1900" dirty="0" smtClean="0"/>
              <a:t>на время эксплуатации. 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63139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815" y="171279"/>
            <a:ext cx="11314152" cy="1071101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err="1" smtClean="0">
                <a:solidFill>
                  <a:schemeClr val="tx2"/>
                </a:solidFill>
              </a:rPr>
              <a:t>Внутримузейная</a:t>
            </a:r>
            <a:r>
              <a:rPr lang="ru-RU" dirty="0" smtClean="0">
                <a:solidFill>
                  <a:schemeClr val="tx2"/>
                </a:solidFill>
              </a:rPr>
              <a:t> выставка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69816" y="1226744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60964" y="1404548"/>
            <a:ext cx="10523003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dirty="0" smtClean="0"/>
              <a:t>Если ответственный хранитель музейных предметов и хранитель экспозиции/выставки – одно лицо,</a:t>
            </a:r>
          </a:p>
          <a:p>
            <a:pPr indent="358775"/>
            <a:r>
              <a:rPr lang="ru-RU" sz="2000" b="1" dirty="0" smtClean="0"/>
              <a:t>Акт </a:t>
            </a:r>
            <a:r>
              <a:rPr lang="ru-RU" sz="2000" b="1" dirty="0" err="1" smtClean="0"/>
              <a:t>внутримузейной</a:t>
            </a:r>
            <a:r>
              <a:rPr lang="ru-RU" sz="2000" b="1" dirty="0" smtClean="0"/>
              <a:t> передачи музейных предметов </a:t>
            </a:r>
            <a:r>
              <a:rPr lang="ru-RU" sz="2000" dirty="0"/>
              <a:t>фиксирует перемещение предметов из хранилища в экспозиционные </a:t>
            </a:r>
            <a:r>
              <a:rPr lang="ru-RU" sz="2000" dirty="0" smtClean="0"/>
              <a:t>залы. </a:t>
            </a:r>
            <a:endParaRPr lang="ru-RU" sz="2000" b="1" dirty="0" smtClean="0"/>
          </a:p>
          <a:p>
            <a:pPr indent="358775"/>
            <a:r>
              <a:rPr lang="ru-RU" sz="2000" dirty="0" smtClean="0"/>
              <a:t>Основание: приказ руководителя о создании экспозиции/выставки.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251" y="3197932"/>
            <a:ext cx="11316716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b="1" dirty="0" smtClean="0"/>
              <a:t>4. Топографическая опись экспозиции/выставки - </a:t>
            </a:r>
            <a:r>
              <a:rPr lang="ru-RU" sz="2000" dirty="0" err="1" smtClean="0"/>
              <a:t>позальный</a:t>
            </a:r>
            <a:r>
              <a:rPr lang="ru-RU" sz="2000" dirty="0" smtClean="0"/>
              <a:t> перечень экспонатов с указанием мест </a:t>
            </a:r>
            <a:r>
              <a:rPr lang="ru-RU" sz="2000" dirty="0"/>
              <a:t>экспонирования </a:t>
            </a:r>
            <a:r>
              <a:rPr lang="ru-RU" sz="2000" dirty="0" smtClean="0"/>
              <a:t>(номер </a:t>
            </a:r>
            <a:r>
              <a:rPr lang="ru-RU" sz="2000" dirty="0"/>
              <a:t>экспозиционного зала, место экспонирования в зале (стенд, </a:t>
            </a:r>
            <a:r>
              <a:rPr lang="ru-RU" sz="2000" dirty="0" smtClean="0"/>
              <a:t>витрина).</a:t>
            </a:r>
            <a:endParaRPr lang="ru-RU" sz="2000" b="1" dirty="0" smtClean="0"/>
          </a:p>
          <a:p>
            <a:pPr indent="358775"/>
            <a:r>
              <a:rPr lang="ru-RU" sz="2000" dirty="0" smtClean="0"/>
              <a:t>Содержит </a:t>
            </a:r>
            <a:r>
              <a:rPr lang="ru-RU" sz="2000" dirty="0"/>
              <a:t>наименование и краткое описание предметов, учетные </a:t>
            </a:r>
            <a:r>
              <a:rPr lang="ru-RU" sz="2000" dirty="0" smtClean="0"/>
              <a:t>обозначения (КП, </a:t>
            </a:r>
            <a:r>
              <a:rPr lang="ru-RU" sz="2000" dirty="0" err="1" smtClean="0"/>
              <a:t>Госкаталог</a:t>
            </a:r>
            <a:r>
              <a:rPr lang="ru-RU" sz="2000" dirty="0" smtClean="0"/>
              <a:t>, Инвентарный номер, № </a:t>
            </a:r>
            <a:r>
              <a:rPr lang="ru-RU" sz="2000" dirty="0" err="1" smtClean="0"/>
              <a:t>спецучета</a:t>
            </a:r>
            <a:r>
              <a:rPr lang="ru-RU" sz="2000" dirty="0" smtClean="0"/>
              <a:t>), </a:t>
            </a:r>
            <a:r>
              <a:rPr lang="ru-RU" sz="2000" u="sng" dirty="0"/>
              <a:t>описание состояния сохранности </a:t>
            </a:r>
            <a:r>
              <a:rPr lang="ru-RU" sz="2000" u="sng" dirty="0" smtClean="0"/>
              <a:t>предметов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3855" y="4685996"/>
            <a:ext cx="11316716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dirty="0" smtClean="0"/>
              <a:t>Составляется в 2 экземплярах: для отдела/подразделения учета; </a:t>
            </a:r>
          </a:p>
          <a:p>
            <a:pPr indent="3762375"/>
            <a:r>
              <a:rPr lang="ru-RU" sz="2000" dirty="0" smtClean="0"/>
              <a:t>для ответственного хранителя.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66420" y="5393882"/>
            <a:ext cx="1131671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2000" dirty="0" smtClean="0"/>
              <a:t>Для смотрителей делается копия.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827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815" y="171279"/>
            <a:ext cx="11314152" cy="1071101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err="1" smtClean="0">
                <a:solidFill>
                  <a:schemeClr val="tx2"/>
                </a:solidFill>
              </a:rPr>
              <a:t>Внутримузейная</a:t>
            </a:r>
            <a:r>
              <a:rPr lang="ru-RU" dirty="0" smtClean="0">
                <a:solidFill>
                  <a:schemeClr val="tx2"/>
                </a:solidFill>
              </a:rPr>
              <a:t> выставка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69816" y="1226744"/>
            <a:ext cx="11314151" cy="15636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69816" y="1576144"/>
            <a:ext cx="11314151" cy="31393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360000"/>
            <a:r>
              <a:rPr lang="ru-RU" b="1" dirty="0" smtClean="0"/>
              <a:t>5. Акт возврата музейных </a:t>
            </a:r>
            <a:r>
              <a:rPr lang="ru-RU" b="1" dirty="0"/>
              <a:t>предметов</a:t>
            </a:r>
            <a:endParaRPr lang="ru-RU" dirty="0"/>
          </a:p>
          <a:p>
            <a:pPr indent="360000"/>
            <a:r>
              <a:rPr lang="ru-RU" dirty="0" smtClean="0"/>
              <a:t>Состав сведений:</a:t>
            </a:r>
          </a:p>
          <a:p>
            <a:pPr indent="360000"/>
            <a:r>
              <a:rPr lang="ru-RU" dirty="0" smtClean="0"/>
              <a:t>основание (дата и № приказа руководителя),</a:t>
            </a:r>
          </a:p>
          <a:p>
            <a:pPr indent="360000"/>
            <a:r>
              <a:rPr lang="ru-RU" dirty="0" smtClean="0"/>
              <a:t>цель выдачи, причина возврата,</a:t>
            </a:r>
          </a:p>
          <a:p>
            <a:pPr indent="360000"/>
            <a:r>
              <a:rPr lang="ru-RU" dirty="0" smtClean="0"/>
              <a:t>ФИО, должность передающего </a:t>
            </a:r>
            <a:r>
              <a:rPr lang="ru-RU" dirty="0"/>
              <a:t>ответственного за хранение музейных предметов в экспозиции/ на </a:t>
            </a:r>
            <a:r>
              <a:rPr lang="ru-RU" dirty="0" smtClean="0"/>
              <a:t>выставке,</a:t>
            </a:r>
          </a:p>
          <a:p>
            <a:pPr indent="360000"/>
            <a:r>
              <a:rPr lang="ru-RU" dirty="0" smtClean="0"/>
              <a:t>экспозиции/выставки, </a:t>
            </a:r>
          </a:p>
          <a:p>
            <a:pPr indent="360000"/>
            <a:r>
              <a:rPr lang="ru-RU" dirty="0" smtClean="0"/>
              <a:t>ФИО, </a:t>
            </a:r>
            <a:r>
              <a:rPr lang="ru-RU" dirty="0"/>
              <a:t>должность  </a:t>
            </a:r>
            <a:r>
              <a:rPr lang="ru-RU" dirty="0" smtClean="0"/>
              <a:t>принимающего ответственного </a:t>
            </a:r>
            <a:r>
              <a:rPr lang="ru-RU" dirty="0" err="1" smtClean="0"/>
              <a:t>харнителя</a:t>
            </a:r>
            <a:r>
              <a:rPr lang="ru-RU" dirty="0" smtClean="0"/>
              <a:t>,</a:t>
            </a:r>
          </a:p>
          <a:p>
            <a:pPr indent="360000"/>
            <a:r>
              <a:rPr lang="ru-RU" dirty="0" smtClean="0"/>
              <a:t>список музейных предметов с указанием: </a:t>
            </a:r>
          </a:p>
          <a:p>
            <a:pPr indent="1438275"/>
            <a:r>
              <a:rPr lang="ru-RU" dirty="0" smtClean="0"/>
              <a:t>названия, </a:t>
            </a:r>
          </a:p>
          <a:p>
            <a:pPr indent="1440000"/>
            <a:r>
              <a:rPr lang="ru-RU" dirty="0" smtClean="0"/>
              <a:t>учетных обозначений (КП, </a:t>
            </a:r>
            <a:r>
              <a:rPr lang="ru-RU" dirty="0" err="1" smtClean="0"/>
              <a:t>Госкаталог</a:t>
            </a:r>
            <a:r>
              <a:rPr lang="ru-RU" dirty="0" smtClean="0"/>
              <a:t>, инвентарные номера, номера специального учета), </a:t>
            </a:r>
          </a:p>
          <a:p>
            <a:pPr indent="1440000"/>
            <a:r>
              <a:rPr lang="ru-RU" u="sng" dirty="0" smtClean="0"/>
              <a:t>описание состояния сохранности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28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0" y="1237130"/>
            <a:ext cx="12088906" cy="3687784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Учет музейных предметов </a:t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при выдаче </a:t>
            </a:r>
            <a:r>
              <a:rPr lang="ru-RU" sz="4000" dirty="0" smtClean="0">
                <a:solidFill>
                  <a:schemeClr val="bg1"/>
                </a:solidFill>
              </a:rPr>
              <a:t>на территории </a:t>
            </a:r>
            <a:r>
              <a:rPr lang="ru-RU" sz="4000" dirty="0">
                <a:solidFill>
                  <a:schemeClr val="bg1"/>
                </a:solidFill>
              </a:rPr>
              <a:t/>
            </a:r>
            <a:br>
              <a:rPr lang="ru-RU" sz="4000" dirty="0">
                <a:solidFill>
                  <a:schemeClr val="bg1"/>
                </a:solidFill>
              </a:rPr>
            </a:br>
            <a:r>
              <a:rPr lang="ru-RU" sz="4000" dirty="0">
                <a:solidFill>
                  <a:schemeClr val="bg1"/>
                </a:solidFill>
              </a:rPr>
              <a:t>Российской Федерации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для экспонирования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(</a:t>
            </a:r>
            <a:r>
              <a:rPr lang="ru-RU" sz="4000" dirty="0">
                <a:solidFill>
                  <a:schemeClr val="bg1"/>
                </a:solidFill>
              </a:rPr>
              <a:t>основной комплект документов</a:t>
            </a:r>
            <a:r>
              <a:rPr lang="ru-RU" sz="4000" dirty="0" smtClean="0">
                <a:solidFill>
                  <a:schemeClr val="bg1"/>
                </a:solidFill>
              </a:rPr>
              <a:t>)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6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1385887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Экспонирование музейных предметов вне музея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на территории Российской Федерации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359" y="1844725"/>
            <a:ext cx="11281528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1. Обращение принимающей стороны (музея/иной организации) о выдаче музейных предметов</a:t>
            </a:r>
          </a:p>
          <a:p>
            <a:pPr indent="358775"/>
            <a:r>
              <a:rPr lang="ru-RU" sz="1900" dirty="0" smtClean="0"/>
              <a:t>Цель, сроки, условия, список предметов</a:t>
            </a:r>
            <a:endParaRPr lang="ru-RU" sz="1900" dirty="0"/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4" y="164855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7795" y="4219374"/>
            <a:ext cx="11281528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4. Договор с принимающей стороной (договор на временную выдачу музейных предметов с целью экспонирования)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359" y="2630834"/>
            <a:ext cx="11281528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2. </a:t>
            </a:r>
            <a:r>
              <a:rPr lang="ru-RU" sz="1900" b="1" dirty="0"/>
              <a:t>П</a:t>
            </a:r>
            <a:r>
              <a:rPr lang="ru-RU" sz="1900" b="1" dirty="0" smtClean="0"/>
              <a:t>ротокол Реставрационного совета (при наличии) или ЭФЗК*</a:t>
            </a:r>
          </a:p>
          <a:p>
            <a:pPr indent="358775"/>
            <a:r>
              <a:rPr lang="ru-RU" sz="1900" dirty="0" smtClean="0"/>
              <a:t>Установление возможности выдачи на экспонирование с учетом материала и состояния сохранности</a:t>
            </a:r>
            <a:endParaRPr lang="ru-RU" sz="1900" dirty="0"/>
          </a:p>
        </p:txBody>
      </p:sp>
      <p:sp>
        <p:nvSpPr>
          <p:cNvPr id="10" name="TextBox 9"/>
          <p:cNvSpPr txBox="1"/>
          <p:nvPr/>
        </p:nvSpPr>
        <p:spPr>
          <a:xfrm>
            <a:off x="433124" y="3383529"/>
            <a:ext cx="11281528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3. Протокол  ЭФЗК*</a:t>
            </a:r>
          </a:p>
          <a:p>
            <a:pPr indent="358775"/>
            <a:r>
              <a:rPr lang="ru-RU" sz="1900" dirty="0" smtClean="0"/>
              <a:t>Установление страховых оценок музейных предметов</a:t>
            </a:r>
            <a:endParaRPr lang="ru-RU" sz="1900" dirty="0"/>
          </a:p>
        </p:txBody>
      </p:sp>
      <p:sp>
        <p:nvSpPr>
          <p:cNvPr id="11" name="TextBox 10"/>
          <p:cNvSpPr txBox="1"/>
          <p:nvPr/>
        </p:nvSpPr>
        <p:spPr>
          <a:xfrm>
            <a:off x="427795" y="5032498"/>
            <a:ext cx="11281528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5. Страхование музейных предметов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8729" y="5661101"/>
            <a:ext cx="910592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* При отсутствии Реставрационного совета можно оформить один протокол ЭФЗК </a:t>
            </a:r>
            <a:br>
              <a:rPr lang="ru-RU" dirty="0" smtClean="0"/>
            </a:br>
            <a:r>
              <a:rPr lang="ru-RU" dirty="0" smtClean="0"/>
              <a:t>с 2 вопросами</a:t>
            </a:r>
          </a:p>
        </p:txBody>
      </p:sp>
    </p:spTree>
    <p:extLst>
      <p:ext uri="{BB962C8B-B14F-4D97-AF65-F5344CB8AC3E}">
        <p14:creationId xmlns:p14="http://schemas.microsoft.com/office/powerpoint/2010/main" val="11676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1238821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Экспонирование музейных предметов вне музея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на территории Российской Федерации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23023" y="1498122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1876" y="1610684"/>
            <a:ext cx="11424679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6. Разрешения на временную выдачу музейных предметов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312" y="2120035"/>
            <a:ext cx="47074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В составе нет предметов специального учета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230686" y="2130091"/>
            <a:ext cx="66170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pc="-30" dirty="0" smtClean="0"/>
              <a:t>В составе есть предметы основного фонда специального учета</a:t>
            </a:r>
            <a:endParaRPr lang="ru-RU" spc="-30" dirty="0"/>
          </a:p>
        </p:txBody>
      </p:sp>
      <p:sp>
        <p:nvSpPr>
          <p:cNvPr id="12" name="TextBox 11"/>
          <p:cNvSpPr txBox="1"/>
          <p:nvPr/>
        </p:nvSpPr>
        <p:spPr>
          <a:xfrm>
            <a:off x="381312" y="2609016"/>
            <a:ext cx="47074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b="1" dirty="0" smtClean="0"/>
              <a:t>Разрешение выдает </a:t>
            </a:r>
            <a:r>
              <a:rPr lang="ru-RU" b="1" dirty="0" err="1" smtClean="0"/>
              <a:t>Минобрнауки</a:t>
            </a:r>
            <a:r>
              <a:rPr lang="ru-RU" b="1" dirty="0" smtClean="0"/>
              <a:t> России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230687" y="2623803"/>
            <a:ext cx="66170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b="1" dirty="0" smtClean="0"/>
              <a:t>Разрешение выдает Минкультуры России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1312" y="3088238"/>
            <a:ext cx="470749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Формирование черновика сделки в реестре сделок Государственного каталога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230686" y="3087636"/>
            <a:ext cx="661706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/>
              <a:t>Формирование </a:t>
            </a:r>
            <a:r>
              <a:rPr lang="ru-RU" dirty="0" smtClean="0"/>
              <a:t>черновика сделки </a:t>
            </a:r>
            <a:r>
              <a:rPr lang="ru-RU" dirty="0"/>
              <a:t>в реестре сделок Государственного каталога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119" y="3734569"/>
            <a:ext cx="472654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Направление в Минобрнауки России письма-обращения (образец на стр.15-16) о выдаче разрешения на временную выдачу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209492" y="3764744"/>
            <a:ext cx="661706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/>
              <a:t>Направление в Минобрнауки России </a:t>
            </a:r>
            <a:r>
              <a:rPr lang="ru-RU" dirty="0" smtClean="0"/>
              <a:t>письма-обращения о согласовании временной выдачи музейных предметов основного фонда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6514" y="4652999"/>
            <a:ext cx="47165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Получение от </a:t>
            </a:r>
            <a:r>
              <a:rPr lang="ru-RU" dirty="0" err="1" smtClean="0"/>
              <a:t>Минобрнауки</a:t>
            </a:r>
            <a:r>
              <a:rPr lang="ru-RU" dirty="0" smtClean="0"/>
              <a:t> России </a:t>
            </a:r>
            <a:r>
              <a:rPr lang="ru-RU" b="1" dirty="0" smtClean="0"/>
              <a:t>разрешения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20585" y="4666258"/>
            <a:ext cx="66170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Получение от </a:t>
            </a:r>
            <a:r>
              <a:rPr lang="ru-RU" dirty="0" err="1" smtClean="0"/>
              <a:t>Минобрнауки</a:t>
            </a:r>
            <a:r>
              <a:rPr lang="ru-RU" dirty="0" smtClean="0"/>
              <a:t> России согласования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230687" y="5013438"/>
            <a:ext cx="661706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/>
              <a:t>Направление в </a:t>
            </a:r>
            <a:r>
              <a:rPr lang="ru-RU" dirty="0" smtClean="0"/>
              <a:t>Минкультуры  </a:t>
            </a:r>
            <a:r>
              <a:rPr lang="ru-RU" dirty="0"/>
              <a:t>России </a:t>
            </a:r>
            <a:r>
              <a:rPr lang="ru-RU" dirty="0" smtClean="0"/>
              <a:t>письма-обращения о выдаче разрешения на временную выдачу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224585" y="5637617"/>
            <a:ext cx="66170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Получение от Минкультуры России </a:t>
            </a:r>
            <a:r>
              <a:rPr lang="ru-RU" b="1" dirty="0" smtClean="0"/>
              <a:t>разрешения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46819" y="4984299"/>
            <a:ext cx="473849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Регистрация сделки Минобрнауки России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224586" y="6006108"/>
            <a:ext cx="661706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dirty="0" smtClean="0"/>
              <a:t>Регистрация сделки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34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1385887"/>
          </a:xfrm>
        </p:spPr>
        <p:txBody>
          <a:bodyPr lIns="0">
            <a:normAutofit fontScale="90000"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Экспонирование музейных предметов вне музея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на территории Российской Федерации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2" y="1466201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33122" y="1543049"/>
            <a:ext cx="11445877" cy="30008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7. Акт временной выдачи музейных предметов (</a:t>
            </a:r>
            <a:r>
              <a:rPr lang="ru-RU" dirty="0"/>
              <a:t>приема-передачи музейных предметов на временное </a:t>
            </a:r>
            <a:r>
              <a:rPr lang="ru-RU" dirty="0" smtClean="0"/>
              <a:t>хранение)</a:t>
            </a:r>
            <a:endParaRPr lang="ru-RU" sz="1900" b="1" dirty="0" smtClean="0"/>
          </a:p>
          <a:p>
            <a:pPr indent="358775"/>
            <a:r>
              <a:rPr lang="ru-RU" sz="1900" dirty="0" smtClean="0"/>
              <a:t>Основание: договор и разрешение </a:t>
            </a:r>
            <a:r>
              <a:rPr lang="ru-RU" sz="1900" dirty="0" err="1" smtClean="0"/>
              <a:t>Минобрнауки</a:t>
            </a:r>
            <a:r>
              <a:rPr lang="ru-RU" sz="1900" dirty="0" smtClean="0"/>
              <a:t> России/Минкультуры России</a:t>
            </a:r>
          </a:p>
          <a:p>
            <a:pPr indent="358775"/>
            <a:r>
              <a:rPr lang="ru-RU" sz="1900" dirty="0" smtClean="0"/>
              <a:t>номер </a:t>
            </a:r>
            <a:r>
              <a:rPr lang="ru-RU" sz="1900" dirty="0"/>
              <a:t>и дата акта; </a:t>
            </a:r>
            <a:endParaRPr lang="ru-RU" sz="1900" dirty="0" smtClean="0"/>
          </a:p>
          <a:p>
            <a:pPr indent="358775"/>
            <a:r>
              <a:rPr lang="ru-RU" sz="1900" dirty="0"/>
              <a:t>цель (выставка, экспозиция, адрес экспонирования) и срок использования </a:t>
            </a:r>
            <a:r>
              <a:rPr lang="ru-RU" sz="1900" dirty="0" smtClean="0"/>
              <a:t>музейных предметов; </a:t>
            </a:r>
            <a:endParaRPr lang="ru-RU" sz="1900" dirty="0"/>
          </a:p>
          <a:p>
            <a:pPr indent="358775"/>
            <a:r>
              <a:rPr lang="ru-RU" sz="1900" dirty="0" smtClean="0"/>
              <a:t>ФИО, </a:t>
            </a:r>
            <a:r>
              <a:rPr lang="ru-RU" sz="1900" dirty="0"/>
              <a:t>должность представителей передающего </a:t>
            </a:r>
            <a:r>
              <a:rPr lang="ru-RU" sz="1900" dirty="0" smtClean="0"/>
              <a:t>музея/организации; </a:t>
            </a:r>
          </a:p>
          <a:p>
            <a:pPr indent="358775"/>
            <a:r>
              <a:rPr lang="ru-RU" sz="1900" dirty="0" smtClean="0"/>
              <a:t>ФИО, должность </a:t>
            </a:r>
            <a:r>
              <a:rPr lang="ru-RU" sz="1900" dirty="0"/>
              <a:t>представителя принимающего музея/организации; </a:t>
            </a:r>
            <a:endParaRPr lang="ru-RU" sz="1900" dirty="0" smtClean="0"/>
          </a:p>
          <a:p>
            <a:pPr indent="358775"/>
            <a:r>
              <a:rPr lang="ru-RU" sz="1900" dirty="0" smtClean="0"/>
              <a:t>краткая </a:t>
            </a:r>
            <a:r>
              <a:rPr lang="ru-RU" sz="1900" dirty="0"/>
              <a:t>характеристика принимаемых предметов: автор (при наличии), наименование, краткое описание предмета, учетные </a:t>
            </a:r>
            <a:r>
              <a:rPr lang="ru-RU" sz="1900" dirty="0" smtClean="0"/>
              <a:t>обозначения, подробное описание состояния сохранности, </a:t>
            </a:r>
            <a:r>
              <a:rPr lang="ru-RU" sz="1900" dirty="0"/>
              <a:t>материал, техника, </a:t>
            </a:r>
            <a:r>
              <a:rPr lang="ru-RU" sz="1900" dirty="0" smtClean="0"/>
              <a:t>размеры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3122" y="4639773"/>
            <a:ext cx="11445874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8. Акт возврата музейных предметов (</a:t>
            </a:r>
            <a:r>
              <a:rPr lang="ru-RU" sz="1900" dirty="0" smtClean="0"/>
              <a:t>обратите внимание на подробное описание сохранности  и сравните его со сведениями в акте временной выдачи)</a:t>
            </a:r>
            <a:endParaRPr lang="ru-RU" sz="1900" b="1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433123" y="5365707"/>
            <a:ext cx="1144587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9. Формирование заявки в </a:t>
            </a:r>
            <a:r>
              <a:rPr lang="ru-RU" sz="1900" b="1" dirty="0" err="1" smtClean="0"/>
              <a:t>Госкаталоге</a:t>
            </a:r>
            <a:r>
              <a:rPr lang="ru-RU" sz="1900" b="1" dirty="0" smtClean="0"/>
              <a:t> на закрытие сделки </a:t>
            </a:r>
            <a:r>
              <a:rPr lang="ru-RU" sz="1900" dirty="0" smtClean="0"/>
              <a:t>(прикреплении скан-копии акта возврата)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65778" y="5799254"/>
            <a:ext cx="9313217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10. Закрытие сделки учредителем </a:t>
            </a:r>
          </a:p>
        </p:txBody>
      </p:sp>
    </p:spTree>
    <p:extLst>
      <p:ext uri="{BB962C8B-B14F-4D97-AF65-F5344CB8AC3E}">
        <p14:creationId xmlns:p14="http://schemas.microsoft.com/office/powerpoint/2010/main" val="328664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851023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Проект обращения в Минобрнауки России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2" y="985555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08223" y="1117367"/>
            <a:ext cx="11470773" cy="49552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EC7C01"/>
                </a:solidFill>
              </a:rPr>
              <a:t>Присутствуют предметы основного фонда</a:t>
            </a:r>
            <a:br>
              <a:rPr lang="ru-RU" dirty="0" smtClean="0">
                <a:solidFill>
                  <a:srgbClr val="EC7C01"/>
                </a:solidFill>
              </a:rPr>
            </a:br>
            <a:r>
              <a:rPr lang="ru-RU" dirty="0" smtClean="0">
                <a:solidFill>
                  <a:srgbClr val="EC7C01"/>
                </a:solidFill>
              </a:rPr>
              <a:t>(все документы в </a:t>
            </a:r>
            <a:r>
              <a:rPr lang="ru-RU" dirty="0" err="1" smtClean="0">
                <a:solidFill>
                  <a:srgbClr val="EC7C01"/>
                </a:solidFill>
              </a:rPr>
              <a:t>Госкаталоге</a:t>
            </a:r>
            <a:r>
              <a:rPr lang="ru-RU" dirty="0" smtClean="0">
                <a:solidFill>
                  <a:srgbClr val="EC7C01"/>
                </a:solidFill>
              </a:rPr>
              <a:t>)				</a:t>
            </a:r>
            <a:r>
              <a:rPr lang="ru-RU" dirty="0" smtClean="0"/>
              <a:t>Минобрнауки </a:t>
            </a:r>
            <a:r>
              <a:rPr lang="ru-RU" dirty="0"/>
              <a:t>России</a:t>
            </a:r>
          </a:p>
          <a:p>
            <a:pPr indent="6373813"/>
            <a:r>
              <a:rPr lang="ru-RU" dirty="0"/>
              <a:t>Департамент </a:t>
            </a:r>
            <a:r>
              <a:rPr lang="ru-RU" dirty="0" smtClean="0"/>
              <a:t>…</a:t>
            </a:r>
            <a:endParaRPr lang="ru-RU" dirty="0"/>
          </a:p>
          <a:p>
            <a:r>
              <a:rPr lang="ru-RU" dirty="0" smtClean="0"/>
              <a:t>О </a:t>
            </a:r>
            <a:r>
              <a:rPr lang="ru-RU" dirty="0"/>
              <a:t>временной выдаче </a:t>
            </a:r>
            <a:r>
              <a:rPr lang="ru-RU" dirty="0" smtClean="0"/>
              <a:t>музейных </a:t>
            </a:r>
            <a:r>
              <a:rPr lang="ru-RU" dirty="0"/>
              <a:t>предметов </a:t>
            </a:r>
          </a:p>
          <a:p>
            <a:endParaRPr lang="ru-RU" sz="1000" dirty="0"/>
          </a:p>
          <a:p>
            <a:pPr indent="363538"/>
            <a:r>
              <a:rPr lang="ru-RU" dirty="0" err="1"/>
              <a:t>ФГБНУ</a:t>
            </a:r>
            <a:r>
              <a:rPr lang="ru-RU" dirty="0"/>
              <a:t> «Институт» просит выдать разрешение на временную выдачу музейных предметов </a:t>
            </a:r>
            <a:r>
              <a:rPr lang="ru-RU" u="sng" dirty="0"/>
              <a:t>основного фонда, </a:t>
            </a:r>
            <a:r>
              <a:rPr lang="ru-RU" dirty="0"/>
              <a:t>включенных в состав Музейного фонда Российской Федерации, в количестве 3, музейных предметов научно-вспомогательного фонда в количестве 2 из собрания Музея истории института. </a:t>
            </a:r>
          </a:p>
          <a:p>
            <a:pPr indent="363538"/>
            <a:r>
              <a:rPr lang="ru-RU" dirty="0"/>
              <a:t>Цель выдачи – экспонирование в России.</a:t>
            </a:r>
          </a:p>
          <a:p>
            <a:pPr indent="363538"/>
            <a:r>
              <a:rPr lang="ru-RU" dirty="0"/>
              <a:t>Место экспонирования - Музей истории Тверского университета (</a:t>
            </a:r>
            <a:r>
              <a:rPr lang="ru-RU" dirty="0" err="1"/>
              <a:t>ФГБУВО</a:t>
            </a:r>
            <a:r>
              <a:rPr lang="ru-RU" dirty="0"/>
              <a:t> «Тверской университет», г. Тверь,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ул</a:t>
            </a:r>
            <a:r>
              <a:rPr lang="ru-RU" dirty="0"/>
              <a:t>. Университетская, д. 5). </a:t>
            </a:r>
          </a:p>
          <a:p>
            <a:pPr indent="363538"/>
            <a:r>
              <a:rPr lang="ru-RU" dirty="0"/>
              <a:t>Название выставки – «Из истории студенчества». </a:t>
            </a:r>
          </a:p>
          <a:p>
            <a:pPr indent="363538"/>
            <a:r>
              <a:rPr lang="ru-RU" dirty="0"/>
              <a:t>Период экспонирования с 15.09.2026 по 25.11.2026.  </a:t>
            </a:r>
          </a:p>
          <a:p>
            <a:pPr indent="363538"/>
            <a:r>
              <a:rPr lang="ru-RU" dirty="0"/>
              <a:t>Период выдачи с 01.09.2026 по 10.12.2026. </a:t>
            </a:r>
          </a:p>
          <a:p>
            <a:pPr indent="363538"/>
            <a:r>
              <a:rPr lang="ru-RU" dirty="0"/>
              <a:t>Общая страховая сумма 500 тысяч рублей. </a:t>
            </a:r>
          </a:p>
          <a:p>
            <a:pPr indent="363538"/>
            <a:r>
              <a:rPr lang="ru-RU" u="sng" dirty="0"/>
              <a:t>Технологический номер сделки в Государственном каталоге Музейного фонда Российской Федерации – 22325. </a:t>
            </a:r>
          </a:p>
          <a:p>
            <a:r>
              <a:rPr lang="ru-RU" dirty="0"/>
              <a:t>Приложение: 1. </a:t>
            </a:r>
            <a:r>
              <a:rPr lang="ru-RU" u="sng" dirty="0"/>
              <a:t>Перечень</a:t>
            </a:r>
            <a:r>
              <a:rPr lang="ru-RU" dirty="0"/>
              <a:t> музейных предметов основного фонда.  </a:t>
            </a:r>
          </a:p>
          <a:p>
            <a:pPr marL="1347788" indent="3175"/>
            <a:r>
              <a:rPr lang="ru-RU" dirty="0"/>
              <a:t>2. </a:t>
            </a:r>
            <a:r>
              <a:rPr lang="ru-RU" u="sng" dirty="0"/>
              <a:t>Перечень</a:t>
            </a:r>
            <a:r>
              <a:rPr lang="ru-RU" dirty="0"/>
              <a:t> музейных предметов научно-вспомогательного фонда. </a:t>
            </a:r>
          </a:p>
        </p:txBody>
      </p:sp>
    </p:spTree>
    <p:extLst>
      <p:ext uri="{BB962C8B-B14F-4D97-AF65-F5344CB8AC3E}">
        <p14:creationId xmlns:p14="http://schemas.microsoft.com/office/powerpoint/2010/main" val="38455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24" y="157162"/>
            <a:ext cx="11445875" cy="851023"/>
          </a:xfrm>
        </p:spPr>
        <p:txBody>
          <a:bodyPr lIns="0">
            <a:norm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</a:rPr>
              <a:t>Проект обращения в Минобрнауки России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2" y="985555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1354" y="1119816"/>
            <a:ext cx="11728676" cy="50783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EC7C01"/>
                </a:solidFill>
              </a:rPr>
              <a:t>Отсутствуют предметы основного фонда (документы-обоснования в письме)</a:t>
            </a:r>
          </a:p>
          <a:p>
            <a:pPr indent="457200"/>
            <a:r>
              <a:rPr lang="ru-RU" dirty="0" smtClean="0"/>
              <a:t>ФГБНУ </a:t>
            </a:r>
            <a:r>
              <a:rPr lang="ru-RU" dirty="0"/>
              <a:t>«Институт» просит выдать разрешение на временную выдачу музейных </a:t>
            </a:r>
            <a:r>
              <a:rPr lang="ru-RU" u="sng" dirty="0"/>
              <a:t>предметов научно-вспомогательного </a:t>
            </a:r>
            <a:r>
              <a:rPr lang="ru-RU" dirty="0"/>
              <a:t>фонда в количестве 2, музейных предметов </a:t>
            </a:r>
            <a:r>
              <a:rPr lang="ru-RU" u="sng" dirty="0"/>
              <a:t>экспериментального фонда </a:t>
            </a:r>
            <a:r>
              <a:rPr lang="ru-RU" dirty="0"/>
              <a:t>в количестве 1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 </a:t>
            </a:r>
            <a:r>
              <a:rPr lang="ru-RU" dirty="0"/>
              <a:t>собрания Музея истории института. </a:t>
            </a:r>
          </a:p>
          <a:p>
            <a:pPr indent="457200"/>
            <a:r>
              <a:rPr lang="ru-RU" dirty="0"/>
              <a:t>Цель выдачи – экспонирование в России.</a:t>
            </a:r>
          </a:p>
          <a:p>
            <a:pPr indent="457200"/>
            <a:r>
              <a:rPr lang="ru-RU" dirty="0"/>
              <a:t>Место экспонирования - Музей истории Тверского университета (</a:t>
            </a:r>
            <a:r>
              <a:rPr lang="ru-RU" dirty="0" err="1"/>
              <a:t>ФГБУВО</a:t>
            </a:r>
            <a:r>
              <a:rPr lang="ru-RU" dirty="0"/>
              <a:t> «Тверской университет», г. Тверь,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ул</a:t>
            </a:r>
            <a:r>
              <a:rPr lang="ru-RU" dirty="0"/>
              <a:t>. Университетская, д. 5). </a:t>
            </a:r>
          </a:p>
          <a:p>
            <a:pPr indent="457200"/>
            <a:r>
              <a:rPr lang="ru-RU" dirty="0"/>
              <a:t>Название выставки – «Из истории студенчества». </a:t>
            </a:r>
          </a:p>
          <a:p>
            <a:pPr indent="457200"/>
            <a:r>
              <a:rPr lang="ru-RU" dirty="0"/>
              <a:t>Период экспонирования с 15.09.2026 по 25.11.2026.  </a:t>
            </a:r>
          </a:p>
          <a:p>
            <a:pPr indent="457200"/>
            <a:r>
              <a:rPr lang="ru-RU" dirty="0"/>
              <a:t>Период выдачи с 01.09.2026 по 10.12.2026. </a:t>
            </a:r>
          </a:p>
          <a:p>
            <a:pPr indent="457200"/>
            <a:r>
              <a:rPr lang="ru-RU" dirty="0"/>
              <a:t>Общая страховая сумма 100 тысяч рублей. </a:t>
            </a:r>
          </a:p>
          <a:p>
            <a:r>
              <a:rPr lang="ru-RU" dirty="0"/>
              <a:t>Приложение: 1. </a:t>
            </a:r>
            <a:r>
              <a:rPr lang="ru-RU" u="sng" dirty="0"/>
              <a:t>Перечень </a:t>
            </a:r>
            <a:r>
              <a:rPr lang="ru-RU" dirty="0"/>
              <a:t>музейных предметов научно-вспомогательного фонда. </a:t>
            </a:r>
          </a:p>
          <a:p>
            <a:pPr indent="1350963"/>
            <a:r>
              <a:rPr lang="ru-RU" dirty="0"/>
              <a:t>2. </a:t>
            </a:r>
            <a:r>
              <a:rPr lang="ru-RU" u="sng" dirty="0"/>
              <a:t>Перечень </a:t>
            </a:r>
            <a:r>
              <a:rPr lang="ru-RU" dirty="0"/>
              <a:t>музейных предметов экспериментального фонда.</a:t>
            </a:r>
          </a:p>
          <a:p>
            <a:pPr marL="2155825" indent="-804863"/>
            <a:r>
              <a:rPr lang="ru-RU" dirty="0"/>
              <a:t>3. </a:t>
            </a:r>
            <a:r>
              <a:rPr lang="ru-RU" u="sng" dirty="0"/>
              <a:t>Скан-копия протокола </a:t>
            </a:r>
            <a:r>
              <a:rPr lang="ru-RU" dirty="0"/>
              <a:t>(выписки из протокола) реставрационного совета (при наличии) или протокола (выписки из протокола) </a:t>
            </a:r>
            <a:r>
              <a:rPr lang="ru-RU" dirty="0" err="1"/>
              <a:t>ЭФЗК</a:t>
            </a:r>
            <a:r>
              <a:rPr lang="ru-RU" dirty="0"/>
              <a:t> с решением о возможности экспонирования.</a:t>
            </a:r>
          </a:p>
          <a:p>
            <a:pPr marL="2155825" indent="-804863"/>
            <a:r>
              <a:rPr lang="ru-RU" dirty="0"/>
              <a:t>4. </a:t>
            </a:r>
            <a:r>
              <a:rPr lang="ru-RU" u="sng" dirty="0"/>
              <a:t>Скан-копия протокола</a:t>
            </a:r>
            <a:r>
              <a:rPr lang="ru-RU" dirty="0"/>
              <a:t> </a:t>
            </a:r>
            <a:r>
              <a:rPr lang="ru-RU" dirty="0" err="1"/>
              <a:t>ЭФЗК</a:t>
            </a:r>
            <a:r>
              <a:rPr lang="ru-RU" dirty="0"/>
              <a:t> (выписки из протокола) с решением об установлении страховых оценок. </a:t>
            </a:r>
          </a:p>
          <a:p>
            <a:pPr indent="1350963"/>
            <a:r>
              <a:rPr lang="ru-RU" dirty="0" smtClean="0"/>
              <a:t>5. </a:t>
            </a:r>
            <a:r>
              <a:rPr lang="ru-RU" u="sng" dirty="0" smtClean="0"/>
              <a:t>Скан-копия договора</a:t>
            </a:r>
            <a:r>
              <a:rPr lang="ru-RU" dirty="0" smtClean="0"/>
              <a:t>.</a:t>
            </a:r>
          </a:p>
          <a:p>
            <a:pPr indent="1350963"/>
            <a:r>
              <a:rPr lang="ru-RU" dirty="0" smtClean="0"/>
              <a:t>6</a:t>
            </a:r>
            <a:r>
              <a:rPr lang="ru-RU" dirty="0"/>
              <a:t>. </a:t>
            </a:r>
            <a:r>
              <a:rPr lang="ru-RU" u="sng" dirty="0"/>
              <a:t>Скан-копия страхового полиса </a:t>
            </a:r>
            <a:r>
              <a:rPr lang="ru-RU" dirty="0"/>
              <a:t>(при наличии).</a:t>
            </a:r>
          </a:p>
        </p:txBody>
      </p:sp>
    </p:spTree>
    <p:extLst>
      <p:ext uri="{BB962C8B-B14F-4D97-AF65-F5344CB8AC3E}">
        <p14:creationId xmlns:p14="http://schemas.microsoft.com/office/powerpoint/2010/main" val="36648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0" y="1540024"/>
            <a:ext cx="12091915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Учет </a:t>
            </a:r>
            <a:r>
              <a:rPr lang="ru-RU" sz="4000" dirty="0" smtClean="0">
                <a:solidFill>
                  <a:schemeClr val="bg1"/>
                </a:solidFill>
              </a:rPr>
              <a:t>музейных предметов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при </a:t>
            </a:r>
            <a:r>
              <a:rPr lang="ru-RU" sz="4000" dirty="0">
                <a:solidFill>
                  <a:schemeClr val="bg1"/>
                </a:solidFill>
              </a:rPr>
              <a:t>выдаче за </a:t>
            </a:r>
            <a:r>
              <a:rPr lang="ru-RU" sz="4000" dirty="0" smtClean="0">
                <a:solidFill>
                  <a:schemeClr val="bg1"/>
                </a:solidFill>
              </a:rPr>
              <a:t>пределы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Российской Федерации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для экспонирования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(основной комплект документов</a:t>
            </a:r>
            <a:r>
              <a:rPr lang="ru-RU" sz="4000" dirty="0" smtClean="0">
                <a:solidFill>
                  <a:schemeClr val="bg1"/>
                </a:solidFill>
              </a:rPr>
              <a:t>)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7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4151"/>
            <a:ext cx="11445875" cy="1240111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Экспонирование за пределами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территории Российской Федерации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733" y="1511316"/>
            <a:ext cx="11466326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1. Обращение </a:t>
            </a:r>
            <a:r>
              <a:rPr lang="ru-RU" sz="1900" b="1" dirty="0"/>
              <a:t>принимающей </a:t>
            </a:r>
            <a:r>
              <a:rPr lang="ru-RU" sz="1900" b="1" dirty="0" smtClean="0"/>
              <a:t>зарубежной стороны </a:t>
            </a:r>
            <a:r>
              <a:rPr lang="ru-RU" sz="1900" b="1" dirty="0"/>
              <a:t>(музея/иной организации) о </a:t>
            </a:r>
            <a:r>
              <a:rPr lang="ru-RU" sz="1900" b="1" dirty="0" smtClean="0"/>
              <a:t>временной выдаче </a:t>
            </a:r>
            <a:r>
              <a:rPr lang="ru-RU" sz="1900" b="1" dirty="0"/>
              <a:t>музейных предметов</a:t>
            </a:r>
          </a:p>
          <a:p>
            <a:pPr indent="358775"/>
            <a:r>
              <a:rPr lang="ru-RU" sz="1900" dirty="0" smtClean="0"/>
              <a:t>Цель, сроки, условия экспонирования, список предметов</a:t>
            </a:r>
            <a:endParaRPr lang="ru-RU" sz="1900" dirty="0"/>
          </a:p>
        </p:txBody>
      </p:sp>
      <p:sp>
        <p:nvSpPr>
          <p:cNvPr id="10" name="TextBox 9"/>
          <p:cNvSpPr txBox="1"/>
          <p:nvPr/>
        </p:nvSpPr>
        <p:spPr>
          <a:xfrm>
            <a:off x="339870" y="3627362"/>
            <a:ext cx="11466326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3. Протокол Реставрационного совета (при наличии) или ЭФЗК</a:t>
            </a:r>
          </a:p>
          <a:p>
            <a:pPr indent="358775"/>
            <a:r>
              <a:rPr lang="ru-RU" sz="1900" dirty="0" smtClean="0"/>
              <a:t>Установление возможности выдачи на экспонирование с учетом состояния сохранности</a:t>
            </a:r>
            <a:endParaRPr lang="ru-RU" sz="1900" dirty="0"/>
          </a:p>
        </p:txBody>
      </p:sp>
      <p:sp>
        <p:nvSpPr>
          <p:cNvPr id="11" name="TextBox 10"/>
          <p:cNvSpPr txBox="1"/>
          <p:nvPr/>
        </p:nvSpPr>
        <p:spPr>
          <a:xfrm>
            <a:off x="330498" y="4392997"/>
            <a:ext cx="11466326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4. Протокол ЭФЗК</a:t>
            </a:r>
          </a:p>
          <a:p>
            <a:pPr indent="358775"/>
            <a:r>
              <a:rPr lang="ru-RU" sz="1900" dirty="0" smtClean="0"/>
              <a:t>Установление страховых оценок музейных предметов</a:t>
            </a:r>
            <a:endParaRPr lang="ru-RU" sz="1900" dirty="0"/>
          </a:p>
        </p:txBody>
      </p:sp>
      <p:sp>
        <p:nvSpPr>
          <p:cNvPr id="12" name="TextBox 11"/>
          <p:cNvSpPr txBox="1"/>
          <p:nvPr/>
        </p:nvSpPr>
        <p:spPr>
          <a:xfrm>
            <a:off x="339870" y="2569339"/>
            <a:ext cx="11466326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2. Запрос  в Минкультуры России возможности и условий временного вывоза музейных предметов в указанную страну </a:t>
            </a:r>
            <a:r>
              <a:rPr lang="ru-RU" sz="1900" dirty="0" smtClean="0"/>
              <a:t>(в Отдел контроля </a:t>
            </a:r>
            <a:r>
              <a:rPr lang="ru-RU" sz="1900" dirty="0"/>
              <a:t>за оборотом и сохранением культурных ценностей </a:t>
            </a:r>
            <a:r>
              <a:rPr lang="ru-RU" sz="1900" dirty="0" smtClean="0"/>
              <a:t>Департамента </a:t>
            </a:r>
            <a:r>
              <a:rPr lang="ru-RU" sz="1900" dirty="0"/>
              <a:t>государственной охраны культурного </a:t>
            </a:r>
            <a:r>
              <a:rPr lang="ru-RU" sz="1900" dirty="0" smtClean="0"/>
              <a:t>наследия Минкультуры России), получение положительного ответа</a:t>
            </a: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66186" y="1412366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6028" y="5158632"/>
            <a:ext cx="11436921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5. Заключение договора с принимающей </a:t>
            </a:r>
            <a:r>
              <a:rPr lang="ru-RU" sz="1900" dirty="0" smtClean="0"/>
              <a:t>стороной (договор на временную выдачу музейных предметов с целью экспонирования)</a:t>
            </a:r>
          </a:p>
          <a:p>
            <a:pPr indent="358775"/>
            <a:r>
              <a:rPr lang="ru-RU" sz="1900" dirty="0" smtClean="0"/>
              <a:t>обязательно указывается необходимость предоставления гарантий безопасности музейных предметов</a:t>
            </a:r>
          </a:p>
        </p:txBody>
      </p:sp>
    </p:spTree>
    <p:extLst>
      <p:ext uri="{BB962C8B-B14F-4D97-AF65-F5344CB8AC3E}">
        <p14:creationId xmlns:p14="http://schemas.microsoft.com/office/powerpoint/2010/main" val="160596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1871662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Экспонирование за пределами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территории Российской Федерации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433122" y="1763148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7099" y="1896206"/>
            <a:ext cx="11281528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6. Получение от принимающей стороны гарантий сохранности и безопасности музейных предметов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099" y="2440800"/>
            <a:ext cx="1129676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7. Оформление разрешения на временную выдачу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122" y="2831049"/>
            <a:ext cx="523796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 smtClean="0"/>
              <a:t>В составе нет предметов специального учета </a:t>
            </a:r>
            <a:endParaRPr lang="ru-RU" sz="1900" dirty="0"/>
          </a:p>
        </p:txBody>
      </p:sp>
      <p:sp>
        <p:nvSpPr>
          <p:cNvPr id="17" name="TextBox 16"/>
          <p:cNvSpPr txBox="1"/>
          <p:nvPr/>
        </p:nvSpPr>
        <p:spPr>
          <a:xfrm>
            <a:off x="6046224" y="2841105"/>
            <a:ext cx="57042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dirty="0" smtClean="0"/>
              <a:t>В составе есть предметы специального учета</a:t>
            </a:r>
            <a:endParaRPr lang="ru-RU" sz="1900" dirty="0"/>
          </a:p>
        </p:txBody>
      </p:sp>
      <p:sp>
        <p:nvSpPr>
          <p:cNvPr id="18" name="TextBox 17"/>
          <p:cNvSpPr txBox="1"/>
          <p:nvPr/>
        </p:nvSpPr>
        <p:spPr>
          <a:xfrm>
            <a:off x="436996" y="3241410"/>
            <a:ext cx="523796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b="1" dirty="0" smtClean="0"/>
              <a:t>Разрешение выдает </a:t>
            </a:r>
            <a:r>
              <a:rPr lang="ru-RU" sz="1900" b="1" dirty="0" err="1" smtClean="0"/>
              <a:t>Минобрнауки</a:t>
            </a:r>
            <a:r>
              <a:rPr lang="ru-RU" sz="1900" b="1" dirty="0" smtClean="0"/>
              <a:t> России</a:t>
            </a:r>
            <a:endParaRPr lang="ru-RU" sz="19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50098" y="3207032"/>
            <a:ext cx="57042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Разрешение выдает Минкультуры России</a:t>
            </a:r>
            <a:endParaRPr lang="ru-RU" sz="19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36996" y="3631659"/>
            <a:ext cx="5237963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 smtClean="0"/>
              <a:t>Формирование сделки в реестре сделок Государственного каталога</a:t>
            </a:r>
            <a:endParaRPr lang="ru-RU" sz="1900" dirty="0"/>
          </a:p>
        </p:txBody>
      </p:sp>
      <p:sp>
        <p:nvSpPr>
          <p:cNvPr id="21" name="TextBox 20"/>
          <p:cNvSpPr txBox="1"/>
          <p:nvPr/>
        </p:nvSpPr>
        <p:spPr>
          <a:xfrm>
            <a:off x="6050098" y="3641715"/>
            <a:ext cx="5704225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/>
              <a:t>Формирование сделки в реестре сделок Государственного каталога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802" y="4308767"/>
            <a:ext cx="5237963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 smtClean="0"/>
              <a:t>Направление в </a:t>
            </a:r>
            <a:r>
              <a:rPr lang="ru-RU" sz="1900" dirty="0" err="1" smtClean="0"/>
              <a:t>Минобрнауки</a:t>
            </a:r>
            <a:r>
              <a:rPr lang="ru-RU" sz="1900" dirty="0" smtClean="0"/>
              <a:t> России письма-обращения </a:t>
            </a:r>
            <a:endParaRPr lang="ru-RU" sz="1900" dirty="0"/>
          </a:p>
        </p:txBody>
      </p:sp>
      <p:sp>
        <p:nvSpPr>
          <p:cNvPr id="23" name="TextBox 22"/>
          <p:cNvSpPr txBox="1"/>
          <p:nvPr/>
        </p:nvSpPr>
        <p:spPr>
          <a:xfrm>
            <a:off x="6028904" y="4318823"/>
            <a:ext cx="5704225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/>
              <a:t>Направление в </a:t>
            </a:r>
            <a:r>
              <a:rPr lang="ru-RU" sz="1900" dirty="0" err="1"/>
              <a:t>Минобрнауки</a:t>
            </a:r>
            <a:r>
              <a:rPr lang="ru-RU" sz="1900" dirty="0"/>
              <a:t> России письма-обращения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6895" y="5004455"/>
            <a:ext cx="5237963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 smtClean="0"/>
              <a:t>Получение от </a:t>
            </a:r>
            <a:r>
              <a:rPr lang="ru-RU" sz="1900" dirty="0" err="1" smtClean="0"/>
              <a:t>Минобрнауки</a:t>
            </a:r>
            <a:r>
              <a:rPr lang="ru-RU" sz="1900" dirty="0" smtClean="0"/>
              <a:t> России </a:t>
            </a:r>
            <a:r>
              <a:rPr lang="ru-RU" sz="1900" b="1" dirty="0" smtClean="0"/>
              <a:t>разрешения</a:t>
            </a:r>
            <a:endParaRPr lang="ru-RU" sz="19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039997" y="5269528"/>
            <a:ext cx="57042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 smtClean="0"/>
              <a:t>Получение от </a:t>
            </a:r>
            <a:r>
              <a:rPr lang="ru-RU" sz="1900" dirty="0" err="1" smtClean="0"/>
              <a:t>Минобрнауки</a:t>
            </a:r>
            <a:r>
              <a:rPr lang="ru-RU" sz="1900" dirty="0" smtClean="0"/>
              <a:t> России согласования </a:t>
            </a:r>
            <a:endParaRPr lang="ru-RU" sz="1900" dirty="0"/>
          </a:p>
        </p:txBody>
      </p:sp>
      <p:sp>
        <p:nvSpPr>
          <p:cNvPr id="30" name="TextBox 29"/>
          <p:cNvSpPr txBox="1"/>
          <p:nvPr/>
        </p:nvSpPr>
        <p:spPr>
          <a:xfrm>
            <a:off x="6014929" y="4996503"/>
            <a:ext cx="5704225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/>
              <a:t>Направление в </a:t>
            </a:r>
            <a:r>
              <a:rPr lang="ru-RU" sz="1900" dirty="0" smtClean="0"/>
              <a:t>Минкультуры  </a:t>
            </a:r>
            <a:r>
              <a:rPr lang="ru-RU" sz="1900" dirty="0"/>
              <a:t>России письма-обращения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6022" y="5692191"/>
            <a:ext cx="57042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/>
            <a:r>
              <a:rPr lang="ru-RU" sz="1900" dirty="0" smtClean="0"/>
              <a:t>Получение от Минкультуры России </a:t>
            </a:r>
            <a:r>
              <a:rPr lang="ru-RU" sz="1900" b="1" dirty="0" smtClean="0"/>
              <a:t>разрешения</a:t>
            </a:r>
            <a:endParaRPr lang="ru-RU" sz="1900" b="1" dirty="0"/>
          </a:p>
        </p:txBody>
      </p:sp>
    </p:spTree>
    <p:extLst>
      <p:ext uri="{BB962C8B-B14F-4D97-AF65-F5344CB8AC3E}">
        <p14:creationId xmlns:p14="http://schemas.microsoft.com/office/powerpoint/2010/main" val="291725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1087085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Экспонирование за пределами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территории Российской Федерации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97495" y="137842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8746" y="1482346"/>
            <a:ext cx="1160780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8. Оформление заключения (разрешительного документа) на временный вывоз в Минкультуры России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5725" y="1867067"/>
            <a:ext cx="116323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Оформление освобождения от уплаты госпошлины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3744" y="2344805"/>
            <a:ext cx="11619201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9. Регистрация сделки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4999" y="3532955"/>
            <a:ext cx="1163529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11. Акт возврата музейных предметов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4529" y="4414745"/>
            <a:ext cx="116323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13. Формирование заявки в </a:t>
            </a:r>
            <a:r>
              <a:rPr lang="ru-RU" sz="1900" b="1" dirty="0" err="1" smtClean="0"/>
              <a:t>Госкаталоге</a:t>
            </a:r>
            <a:r>
              <a:rPr lang="ru-RU" sz="1900" b="1" dirty="0" smtClean="0"/>
              <a:t> на закрытие сделки (прикреплении скан-копии акта возврата)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606" y="4861368"/>
            <a:ext cx="1163232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14. Закрытие сделки учредителем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55725" y="2784833"/>
            <a:ext cx="11632325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10. Акт </a:t>
            </a:r>
            <a:r>
              <a:rPr lang="ru-RU" sz="1900" b="1" dirty="0"/>
              <a:t>временной выдачи музейных предметов (</a:t>
            </a:r>
            <a:r>
              <a:rPr lang="ru-RU" sz="1900" dirty="0"/>
              <a:t>приема-передачи музейных предметов на временное хранение</a:t>
            </a:r>
            <a:r>
              <a:rPr lang="ru-RU" sz="1900" dirty="0" smtClean="0"/>
              <a:t>) Особое внимание – описанию состояния сохранности и </a:t>
            </a:r>
            <a:r>
              <a:rPr lang="ru-RU" sz="1900" dirty="0" err="1" smtClean="0"/>
              <a:t>фотофиксации</a:t>
            </a:r>
            <a:r>
              <a:rPr lang="ru-RU" sz="1900" dirty="0" smtClean="0"/>
              <a:t>.</a:t>
            </a:r>
            <a:endParaRPr lang="ru-RU" sz="1900" dirty="0"/>
          </a:p>
        </p:txBody>
      </p:sp>
      <p:sp>
        <p:nvSpPr>
          <p:cNvPr id="40" name="TextBox 39"/>
          <p:cNvSpPr txBox="1"/>
          <p:nvPr/>
        </p:nvSpPr>
        <p:spPr>
          <a:xfrm>
            <a:off x="358607" y="5332657"/>
            <a:ext cx="11632325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15. Информирование Минкультуры России о возврате музейных предметов </a:t>
            </a:r>
            <a:r>
              <a:rPr lang="ru-RU" sz="1900" dirty="0" smtClean="0"/>
              <a:t>(отдел контроля </a:t>
            </a:r>
            <a:br>
              <a:rPr lang="ru-RU" sz="1900" dirty="0" smtClean="0"/>
            </a:br>
            <a:r>
              <a:rPr lang="ru-RU" sz="1900" dirty="0" smtClean="0"/>
              <a:t>за оборотом культурных ценностей)</a:t>
            </a:r>
            <a:endParaRPr lang="ru-RU" sz="1900" b="1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331630" y="3998909"/>
            <a:ext cx="11635295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12. Протокол Реставрационного совета (при наличии) или ЭФЗК о состоянии сохранности МП</a:t>
            </a:r>
          </a:p>
        </p:txBody>
      </p:sp>
    </p:spTree>
    <p:extLst>
      <p:ext uri="{BB962C8B-B14F-4D97-AF65-F5344CB8AC3E}">
        <p14:creationId xmlns:p14="http://schemas.microsoft.com/office/powerpoint/2010/main" val="31239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0" y="1540024"/>
            <a:ext cx="12191998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Учет </a:t>
            </a:r>
            <a:r>
              <a:rPr lang="ru-RU" sz="4000" dirty="0" smtClean="0">
                <a:solidFill>
                  <a:schemeClr val="bg1"/>
                </a:solidFill>
              </a:rPr>
              <a:t>музейных предметов </a:t>
            </a:r>
            <a:br>
              <a:rPr lang="ru-RU" sz="4000" dirty="0" smtClean="0">
                <a:solidFill>
                  <a:schemeClr val="bg1"/>
                </a:solidFill>
              </a:rPr>
            </a:br>
            <a:r>
              <a:rPr lang="ru-RU" sz="4000" dirty="0" smtClean="0">
                <a:solidFill>
                  <a:schemeClr val="bg1"/>
                </a:solidFill>
              </a:rPr>
              <a:t>при приеме на временное хранение для экспонирования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</a:rPr>
              <a:t>(основной комплект документов</a:t>
            </a:r>
            <a:r>
              <a:rPr lang="ru-RU" sz="4000" dirty="0" smtClean="0">
                <a:solidFill>
                  <a:schemeClr val="bg1"/>
                </a:solidFill>
              </a:rPr>
              <a:t>)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1593420"/>
          </a:xfrm>
        </p:spPr>
        <p:txBody>
          <a:bodyPr lIns="0"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Экспонирование в музее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музейных предметов и </a:t>
            </a:r>
            <a:r>
              <a:rPr lang="ru-RU" dirty="0" err="1" smtClean="0">
                <a:solidFill>
                  <a:schemeClr val="tx2"/>
                </a:solidFill>
              </a:rPr>
              <a:t>КЦ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других музеев и физических лиц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949753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2813" y="3513389"/>
            <a:ext cx="11299647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3. Договор о приеме-передаче предметов для экспонирования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7087" y="4036542"/>
            <a:ext cx="1129676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4. Акт приема музейных предметов /КЦ/иных предметов. Прием предметов.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9929" y="4612418"/>
            <a:ext cx="11296763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5. </a:t>
            </a:r>
            <a:r>
              <a:rPr lang="ru-RU" sz="1900" b="1" dirty="0"/>
              <a:t>Книга регистрации </a:t>
            </a:r>
            <a:r>
              <a:rPr lang="ru-RU" sz="1900" b="1" dirty="0" err="1"/>
              <a:t>ВХ</a:t>
            </a:r>
            <a:r>
              <a:rPr lang="ru-RU" sz="1900" b="1" dirty="0"/>
              <a:t> для экспонирования </a:t>
            </a:r>
            <a:endParaRPr lang="ru-RU" sz="1900" b="1" dirty="0" smtClean="0"/>
          </a:p>
          <a:p>
            <a:pPr indent="358775"/>
            <a:r>
              <a:rPr lang="ru-RU" sz="1900" dirty="0" smtClean="0"/>
              <a:t>Присвоение </a:t>
            </a:r>
            <a:r>
              <a:rPr lang="ru-RU" sz="1900" dirty="0" smtClean="0"/>
              <a:t>принятым на </a:t>
            </a:r>
            <a:r>
              <a:rPr lang="ru-RU" sz="1900" dirty="0" err="1" smtClean="0"/>
              <a:t>ВХ</a:t>
            </a:r>
            <a:r>
              <a:rPr lang="ru-RU" sz="1900" dirty="0" smtClean="0"/>
              <a:t> предметам временных учетных номеров. Маркировка предметов упрощенной техникой.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9929" y="2171807"/>
            <a:ext cx="11299647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1. Обращение в музей, иную организацию, к физическому лицу (письмо) </a:t>
            </a:r>
            <a:r>
              <a:rPr lang="ru-RU" sz="1900" dirty="0" smtClean="0"/>
              <a:t>с просьбой о временной выдаче музейных предметов, культурных ценностей, иных предметов, получение положительного ответа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2813" y="2990236"/>
            <a:ext cx="1129676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2. Приказ руководителя организации о создании экспозиции/выставки</a:t>
            </a:r>
          </a:p>
        </p:txBody>
      </p:sp>
    </p:spTree>
    <p:extLst>
      <p:ext uri="{BB962C8B-B14F-4D97-AF65-F5344CB8AC3E}">
        <p14:creationId xmlns:p14="http://schemas.microsoft.com/office/powerpoint/2010/main" val="88644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1871662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Экспонирование в музее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музейных предметов и </a:t>
            </a:r>
            <a:r>
              <a:rPr lang="ru-RU" dirty="0" err="1" smtClean="0">
                <a:solidFill>
                  <a:schemeClr val="tx2"/>
                </a:solidFill>
              </a:rPr>
              <a:t>КЦ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других музеев и физических лиц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2144007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7200" y="5182241"/>
            <a:ext cx="11299647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10. </a:t>
            </a:r>
            <a:r>
              <a:rPr lang="ru-RU" sz="1900" b="1" dirty="0" smtClean="0"/>
              <a:t>Книга регистрации </a:t>
            </a:r>
            <a:r>
              <a:rPr lang="ru-RU" sz="1900" b="1" dirty="0" err="1" smtClean="0"/>
              <a:t>ВХ</a:t>
            </a:r>
            <a:r>
              <a:rPr lang="ru-RU" sz="1900" b="1" dirty="0" smtClean="0"/>
              <a:t> для </a:t>
            </a:r>
            <a:r>
              <a:rPr lang="ru-RU" sz="1900" b="1" dirty="0" smtClean="0"/>
              <a:t>экспонирования.</a:t>
            </a:r>
          </a:p>
          <a:p>
            <a:pPr indent="358775"/>
            <a:r>
              <a:rPr lang="ru-RU" sz="1900" dirty="0" smtClean="0"/>
              <a:t> Внесение отметок </a:t>
            </a:r>
            <a:r>
              <a:rPr lang="ru-RU" sz="1900" dirty="0" smtClean="0"/>
              <a:t>о возврате в соответствии с </a:t>
            </a:r>
            <a:r>
              <a:rPr lang="ru-RU" sz="1900" dirty="0" smtClean="0"/>
              <a:t>актом возврата.</a:t>
            </a:r>
            <a:endParaRPr lang="ru-RU" sz="19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457200" y="4672065"/>
            <a:ext cx="11299647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9. Акт возврата музейных предметов/культурных </a:t>
            </a:r>
            <a:r>
              <a:rPr lang="ru-RU" sz="1900" b="1" dirty="0" smtClean="0"/>
              <a:t>ценностей владельцу/собственнику</a:t>
            </a:r>
            <a:endParaRPr lang="ru-RU" sz="1900" b="1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66149" y="3130498"/>
            <a:ext cx="11296763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7. Топографическая опись экспозиции/выставки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149" y="2329506"/>
            <a:ext cx="11296763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6. Акт передачи предметов лицу, ответственному за хранение предметов в экспозиции/на выставке </a:t>
            </a:r>
            <a:r>
              <a:rPr lang="ru-RU" sz="1900" dirty="0" smtClean="0"/>
              <a:t>(на период монтажа/демонтажа, экспонирования) (при </a:t>
            </a:r>
            <a:r>
              <a:rPr lang="ru-RU" sz="1900" dirty="0" err="1" smtClean="0"/>
              <a:t>необходимостти</a:t>
            </a:r>
            <a:r>
              <a:rPr lang="ru-RU" sz="1900" dirty="0" smtClean="0"/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615114"/>
            <a:ext cx="11299647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/>
            <a:r>
              <a:rPr lang="ru-RU" sz="1900" b="1" dirty="0" smtClean="0"/>
              <a:t>8. Акт возврата музейных предметов/культурных </a:t>
            </a:r>
            <a:r>
              <a:rPr lang="ru-RU" sz="1900" b="1" dirty="0"/>
              <a:t>ценностей ответственному за хранение предметов в экспозиции/на </a:t>
            </a:r>
            <a:r>
              <a:rPr lang="ru-RU" sz="1900" b="1" dirty="0" smtClean="0"/>
              <a:t>выставке </a:t>
            </a:r>
            <a:r>
              <a:rPr lang="ru-RU" sz="1900" dirty="0" smtClean="0"/>
              <a:t>(на период демонтажа, экспонирования) лицу, ответственному </a:t>
            </a:r>
            <a:r>
              <a:rPr lang="ru-RU" sz="1900" dirty="0" smtClean="0"/>
              <a:t>за хранение временных поступлений (при необходимости)</a:t>
            </a:r>
            <a:endParaRPr lang="ru-RU" sz="1900" dirty="0" smtClean="0"/>
          </a:p>
        </p:txBody>
      </p:sp>
    </p:spTree>
    <p:extLst>
      <p:ext uri="{BB962C8B-B14F-4D97-AF65-F5344CB8AC3E}">
        <p14:creationId xmlns:p14="http://schemas.microsoft.com/office/powerpoint/2010/main" val="126273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498133" y="1540024"/>
            <a:ext cx="11156362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Оформление сделки на экспонирование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в Государственном каталоге Музейного фонда </a:t>
            </a:r>
          </a:p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Российской Федерации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8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Создание черновика сделки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939" y="1730588"/>
            <a:ext cx="8066523" cy="37909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9930" y="2375623"/>
            <a:ext cx="2698748" cy="1261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Перейти в раздел «Сделки».</a:t>
            </a:r>
          </a:p>
          <a:p>
            <a:r>
              <a:rPr lang="ru-RU" sz="1900" dirty="0" smtClean="0"/>
              <a:t>Нажать кнопку «создать»</a:t>
            </a:r>
          </a:p>
        </p:txBody>
      </p:sp>
      <p:sp>
        <p:nvSpPr>
          <p:cNvPr id="10" name="Line 3"/>
          <p:cNvSpPr/>
          <p:nvPr/>
        </p:nvSpPr>
        <p:spPr>
          <a:xfrm flipH="1" flipV="1">
            <a:off x="4873810" y="3626078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Line 3"/>
          <p:cNvSpPr/>
          <p:nvPr/>
        </p:nvSpPr>
        <p:spPr>
          <a:xfrm flipH="1" flipV="1">
            <a:off x="10054435" y="3092678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33986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Вид сделки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075157"/>
            <a:ext cx="4961823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/>
              <a:t>В открывшемся окне </a:t>
            </a:r>
            <a:r>
              <a:rPr lang="ru-RU" sz="1900" dirty="0" smtClean="0"/>
              <a:t>выбрать </a:t>
            </a:r>
            <a:br>
              <a:rPr lang="ru-RU" sz="1900" dirty="0" smtClean="0"/>
            </a:br>
            <a:r>
              <a:rPr lang="ru-RU" sz="1900" dirty="0" smtClean="0"/>
              <a:t>в поле формы «Вид сделки</a:t>
            </a:r>
            <a:r>
              <a:rPr lang="ru-RU" sz="1900" dirty="0"/>
              <a:t>»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из списка </a:t>
            </a:r>
            <a:r>
              <a:rPr lang="ru-RU" sz="1900" u="sng" dirty="0" smtClean="0"/>
              <a:t>временное использование</a:t>
            </a:r>
            <a:endParaRPr lang="ru-RU" sz="1900" u="sng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457199" y="3581573"/>
            <a:ext cx="4961823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Название музея </a:t>
            </a:r>
            <a:br>
              <a:rPr lang="ru-RU" sz="1900" dirty="0" smtClean="0"/>
            </a:br>
            <a:r>
              <a:rPr lang="ru-RU" sz="1900" dirty="0" smtClean="0"/>
              <a:t>в поле формы «Первый участник» </a:t>
            </a:r>
            <a:br>
              <a:rPr lang="ru-RU" sz="1900" dirty="0" smtClean="0"/>
            </a:br>
            <a:r>
              <a:rPr lang="ru-RU" sz="1900" dirty="0" smtClean="0"/>
              <a:t>заполнится автоматически</a:t>
            </a:r>
            <a:endParaRPr lang="ru-RU" sz="19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247" y="1339301"/>
            <a:ext cx="5706271" cy="28388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06" y="5045839"/>
            <a:ext cx="2072544" cy="7659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000625" y="5090255"/>
            <a:ext cx="4961823" cy="677108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/>
              <a:t>Не забывайте на каждом этапе </a:t>
            </a:r>
            <a:br>
              <a:rPr lang="ru-RU" sz="1900" dirty="0" smtClean="0"/>
            </a:br>
            <a:r>
              <a:rPr lang="ru-RU" sz="1900" dirty="0" smtClean="0"/>
              <a:t>сохранять внесенные сведения</a:t>
            </a:r>
            <a:endParaRPr lang="ru-RU" sz="1900" dirty="0" smtClean="0"/>
          </a:p>
        </p:txBody>
      </p:sp>
    </p:spTree>
    <p:extLst>
      <p:ext uri="{BB962C8B-B14F-4D97-AF65-F5344CB8AC3E}">
        <p14:creationId xmlns:p14="http://schemas.microsoft.com/office/powerpoint/2010/main" val="34118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Заполнение основных сведений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8509" y="1292773"/>
            <a:ext cx="4802615" cy="4185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/>
              <a:t>В открывшейся </a:t>
            </a:r>
            <a:r>
              <a:rPr lang="ru-RU" sz="1900" dirty="0" smtClean="0"/>
              <a:t>экранной </a:t>
            </a:r>
            <a:r>
              <a:rPr lang="ru-RU" sz="1900" dirty="0" smtClean="0"/>
              <a:t>форме </a:t>
            </a:r>
            <a:endParaRPr lang="ru-RU" sz="1900" dirty="0" smtClean="0"/>
          </a:p>
          <a:p>
            <a:r>
              <a:rPr lang="ru-RU" sz="1900" dirty="0" smtClean="0"/>
              <a:t>а) </a:t>
            </a:r>
            <a:r>
              <a:rPr lang="ru-RU" sz="1900" dirty="0" smtClean="0"/>
              <a:t>заполнить </a:t>
            </a:r>
            <a:r>
              <a:rPr lang="ru-RU" sz="1900" dirty="0"/>
              <a:t>поля: </a:t>
            </a:r>
          </a:p>
          <a:p>
            <a:pPr indent="360000"/>
            <a:r>
              <a:rPr lang="ru-RU" sz="1900" dirty="0"/>
              <a:t>тип </a:t>
            </a:r>
            <a:r>
              <a:rPr lang="ru-RU" sz="1900" dirty="0" smtClean="0"/>
              <a:t>договора (экспонирование), </a:t>
            </a:r>
            <a:endParaRPr lang="ru-RU" sz="1900" dirty="0"/>
          </a:p>
          <a:p>
            <a:pPr indent="360000"/>
            <a:r>
              <a:rPr lang="ru-RU" sz="1900" dirty="0"/>
              <a:t>второй </a:t>
            </a:r>
            <a:r>
              <a:rPr lang="ru-RU" sz="1900" dirty="0" smtClean="0"/>
              <a:t>участник (см следующий слайд), </a:t>
            </a:r>
            <a:endParaRPr lang="ru-RU" sz="1900" dirty="0"/>
          </a:p>
          <a:p>
            <a:pPr indent="360000"/>
            <a:r>
              <a:rPr lang="ru-RU" sz="1900" dirty="0"/>
              <a:t>страховая оценка;   	</a:t>
            </a:r>
            <a:endParaRPr lang="ru-RU" sz="1900" dirty="0" smtClean="0"/>
          </a:p>
          <a:p>
            <a:pPr indent="360000"/>
            <a:r>
              <a:rPr lang="ru-RU" sz="1900" dirty="0" smtClean="0"/>
              <a:t>валюта </a:t>
            </a:r>
            <a:r>
              <a:rPr lang="ru-RU" sz="1900" dirty="0"/>
              <a:t>оценки</a:t>
            </a:r>
            <a:r>
              <a:rPr lang="ru-RU" sz="1900" dirty="0" smtClean="0"/>
              <a:t>,</a:t>
            </a:r>
          </a:p>
          <a:p>
            <a:pPr indent="360000"/>
            <a:r>
              <a:rPr lang="ru-RU" sz="1900" dirty="0" smtClean="0"/>
              <a:t>период </a:t>
            </a:r>
            <a:r>
              <a:rPr lang="ru-RU" sz="1900" dirty="0"/>
              <a:t>выдачи; </a:t>
            </a:r>
            <a:endParaRPr lang="ru-RU" sz="1900" dirty="0" smtClean="0"/>
          </a:p>
          <a:p>
            <a:r>
              <a:rPr lang="ru-RU" sz="1900" dirty="0" smtClean="0"/>
              <a:t>б) </a:t>
            </a:r>
            <a:r>
              <a:rPr lang="ru-RU" sz="1900" dirty="0" smtClean="0"/>
              <a:t>прикрепить </a:t>
            </a:r>
            <a:r>
              <a:rPr lang="ru-RU" sz="1900" dirty="0"/>
              <a:t>сканы </a:t>
            </a:r>
            <a:r>
              <a:rPr lang="ru-RU" sz="1900" dirty="0" smtClean="0"/>
              <a:t>документов:</a:t>
            </a:r>
          </a:p>
          <a:p>
            <a:pPr indent="360000"/>
            <a:r>
              <a:rPr lang="ru-RU" sz="1900" dirty="0" smtClean="0"/>
              <a:t>договор</a:t>
            </a:r>
            <a:r>
              <a:rPr lang="ru-RU" sz="1900" dirty="0"/>
              <a:t>, </a:t>
            </a:r>
            <a:endParaRPr lang="ru-RU" sz="1900" dirty="0" smtClean="0"/>
          </a:p>
          <a:p>
            <a:pPr indent="360000"/>
            <a:r>
              <a:rPr lang="ru-RU" sz="1900" dirty="0" smtClean="0"/>
              <a:t>страховой </a:t>
            </a:r>
            <a:r>
              <a:rPr lang="ru-RU" sz="1900" dirty="0"/>
              <a:t>полис, </a:t>
            </a:r>
            <a:endParaRPr lang="ru-RU" sz="1900" dirty="0" smtClean="0"/>
          </a:p>
          <a:p>
            <a:pPr indent="360000"/>
            <a:r>
              <a:rPr lang="ru-RU" sz="1900" dirty="0" smtClean="0"/>
              <a:t>протокол </a:t>
            </a:r>
            <a:r>
              <a:rPr lang="ru-RU" sz="1900" dirty="0" err="1"/>
              <a:t>ЭФЗК</a:t>
            </a:r>
            <a:r>
              <a:rPr lang="ru-RU" sz="1900" dirty="0"/>
              <a:t>, </a:t>
            </a:r>
            <a:endParaRPr lang="ru-RU" sz="1900" dirty="0" smtClean="0"/>
          </a:p>
          <a:p>
            <a:pPr marL="714375" indent="-355600"/>
            <a:r>
              <a:rPr lang="ru-RU" sz="1900" dirty="0" smtClean="0"/>
              <a:t>протокол </a:t>
            </a:r>
            <a:r>
              <a:rPr lang="ru-RU" sz="1900" dirty="0" smtClean="0"/>
              <a:t>Реставрационного совета </a:t>
            </a:r>
            <a:r>
              <a:rPr lang="ru-RU" sz="1900" dirty="0"/>
              <a:t>(при наличии);</a:t>
            </a:r>
          </a:p>
          <a:p>
            <a:pPr marL="714375" indent="-714375"/>
            <a:r>
              <a:rPr lang="ru-RU" sz="1900" dirty="0" smtClean="0"/>
              <a:t>в) выбрать необходимые виды разрешений.</a:t>
            </a:r>
            <a:endParaRPr lang="ru-RU" sz="19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076" y="1616970"/>
            <a:ext cx="6496999" cy="3751240"/>
          </a:xfrm>
          <a:prstGeom prst="rect">
            <a:avLst/>
          </a:prstGeom>
        </p:spPr>
      </p:pic>
      <p:sp>
        <p:nvSpPr>
          <p:cNvPr id="11" name="Line 3"/>
          <p:cNvSpPr/>
          <p:nvPr/>
        </p:nvSpPr>
        <p:spPr>
          <a:xfrm flipH="1" flipV="1">
            <a:off x="6180137" y="2155373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TextBox 13"/>
          <p:cNvSpPr txBox="1"/>
          <p:nvPr/>
        </p:nvSpPr>
        <p:spPr>
          <a:xfrm>
            <a:off x="6105581" y="5701892"/>
            <a:ext cx="4961823" cy="384721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60000" algn="ctr"/>
            <a:r>
              <a:rPr lang="ru-RU" sz="1900" dirty="0"/>
              <a:t>Сохранить черновик </a:t>
            </a:r>
            <a:r>
              <a:rPr lang="ru-RU" sz="1900" dirty="0" smtClean="0"/>
              <a:t>сделки!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55843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pPr indent="358775"/>
            <a:r>
              <a:rPr lang="ru-RU" dirty="0">
                <a:solidFill>
                  <a:schemeClr val="tx2"/>
                </a:solidFill>
              </a:rPr>
              <a:t>Выбор второго участника сделки</a:t>
            </a: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76" y="3568590"/>
            <a:ext cx="4036546" cy="267492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64173" y="1276870"/>
            <a:ext cx="1464345" cy="1554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 algn="ctr"/>
            <a:r>
              <a:rPr lang="ru-RU" sz="1900" dirty="0"/>
              <a:t>М</a:t>
            </a:r>
            <a:r>
              <a:rPr lang="ru-RU" sz="1900" dirty="0" smtClean="0"/>
              <a:t>узей, </a:t>
            </a:r>
            <a:r>
              <a:rPr lang="ru-RU" sz="1900" dirty="0" err="1" smtClean="0"/>
              <a:t>зарегист-рирован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 в реестре музеев</a:t>
            </a:r>
            <a:endParaRPr lang="ru-RU" sz="1900" dirty="0"/>
          </a:p>
        </p:txBody>
      </p:sp>
      <p:sp>
        <p:nvSpPr>
          <p:cNvPr id="16" name="TextBox 15"/>
          <p:cNvSpPr txBox="1"/>
          <p:nvPr/>
        </p:nvSpPr>
        <p:spPr>
          <a:xfrm>
            <a:off x="374764" y="1332804"/>
            <a:ext cx="4219512" cy="2139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 algn="ctr"/>
            <a:r>
              <a:rPr lang="ru-RU" sz="1900" b="1" dirty="0" smtClean="0"/>
              <a:t>Организация,</a:t>
            </a:r>
            <a:r>
              <a:rPr lang="ru-RU" sz="1900" dirty="0" smtClean="0"/>
              <a:t> не подлежащая регистрации в реестре музеев </a:t>
            </a:r>
            <a:br>
              <a:rPr lang="ru-RU" sz="1900" dirty="0" smtClean="0"/>
            </a:br>
            <a:r>
              <a:rPr lang="ru-RU" sz="1900" dirty="0" smtClean="0"/>
              <a:t>(не имеет в собственности, </a:t>
            </a:r>
            <a:r>
              <a:rPr lang="ru-RU" sz="1900" dirty="0" smtClean="0"/>
              <a:t>владении или пользовании музейных предметов, включенных в состав Музейного фонда Российской Федерации)</a:t>
            </a:r>
            <a:endParaRPr lang="ru-RU" sz="1900" dirty="0"/>
          </a:p>
        </p:txBody>
      </p:sp>
      <p:sp>
        <p:nvSpPr>
          <p:cNvPr id="17" name="TextBox 16"/>
          <p:cNvSpPr txBox="1"/>
          <p:nvPr/>
        </p:nvSpPr>
        <p:spPr>
          <a:xfrm>
            <a:off x="10115550" y="2843584"/>
            <a:ext cx="1722495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 algn="ctr"/>
            <a:r>
              <a:rPr lang="ru-RU" sz="1900" dirty="0" smtClean="0"/>
              <a:t>Выбрать </a:t>
            </a:r>
          </a:p>
          <a:p>
            <a:pPr indent="93663" algn="ctr"/>
            <a:r>
              <a:rPr lang="ru-RU" sz="1900" dirty="0" smtClean="0"/>
              <a:t>из списка</a:t>
            </a:r>
            <a:endParaRPr lang="ru-RU" sz="1900" dirty="0"/>
          </a:p>
        </p:txBody>
      </p:sp>
      <p:sp>
        <p:nvSpPr>
          <p:cNvPr id="18" name="TextBox 17"/>
          <p:cNvSpPr txBox="1"/>
          <p:nvPr/>
        </p:nvSpPr>
        <p:spPr>
          <a:xfrm>
            <a:off x="4594276" y="2148774"/>
            <a:ext cx="4086490" cy="3847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93663" algn="ctr"/>
            <a:r>
              <a:rPr lang="ru-RU" sz="1900" dirty="0" smtClean="0"/>
              <a:t>Создать карточку</a:t>
            </a:r>
            <a:endParaRPr lang="ru-RU" sz="19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3758" y="3554019"/>
            <a:ext cx="4220518" cy="24314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900" dirty="0" smtClean="0"/>
              <a:t>В открывшейся форме: </a:t>
            </a:r>
          </a:p>
          <a:p>
            <a:r>
              <a:rPr lang="ru-RU" sz="1900" dirty="0" smtClean="0"/>
              <a:t>- заполнить обязательные поля (начните с ИНН);</a:t>
            </a:r>
          </a:p>
          <a:p>
            <a:pPr>
              <a:lnSpc>
                <a:spcPct val="100000"/>
              </a:lnSpc>
            </a:pPr>
            <a:r>
              <a:rPr lang="ru-RU" sz="1900" dirty="0" smtClean="0"/>
              <a:t>- прикрепить сканы документов второго участника сделки: устав, </a:t>
            </a:r>
            <a:r>
              <a:rPr lang="en-US" sz="1900" dirty="0" smtClean="0"/>
              <a:t>FACILITY REPORT</a:t>
            </a:r>
            <a:r>
              <a:rPr lang="ru-RU" sz="1900" dirty="0" smtClean="0"/>
              <a:t>, выписка из </a:t>
            </a:r>
            <a:r>
              <a:rPr lang="ru-RU" sz="1900" dirty="0" err="1" smtClean="0"/>
              <a:t>ЕГРЮЛ</a:t>
            </a:r>
            <a:r>
              <a:rPr lang="ru-RU" sz="1900" dirty="0" smtClean="0"/>
              <a:t>;</a:t>
            </a:r>
          </a:p>
          <a:p>
            <a:pPr>
              <a:lnSpc>
                <a:spcPct val="100000"/>
              </a:lnSpc>
            </a:pPr>
            <a:r>
              <a:rPr lang="ru-RU" sz="1900" dirty="0" smtClean="0"/>
              <a:t>- сохранить информацию по второму участнику сделки.</a:t>
            </a:r>
            <a:endParaRPr lang="ru-RU" sz="1900" dirty="0"/>
          </a:p>
        </p:txBody>
      </p:sp>
      <p:sp>
        <p:nvSpPr>
          <p:cNvPr id="19" name="Line 3"/>
          <p:cNvSpPr/>
          <p:nvPr/>
        </p:nvSpPr>
        <p:spPr>
          <a:xfrm flipH="1" flipV="1">
            <a:off x="6976418" y="6059643"/>
            <a:ext cx="491181" cy="215677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952" y="1263658"/>
            <a:ext cx="4385205" cy="818572"/>
          </a:xfrm>
          <a:prstGeom prst="rect">
            <a:avLst/>
          </a:prstGeom>
        </p:spPr>
      </p:pic>
      <p:sp>
        <p:nvSpPr>
          <p:cNvPr id="20" name="Line 3"/>
          <p:cNvSpPr/>
          <p:nvPr/>
        </p:nvSpPr>
        <p:spPr>
          <a:xfrm flipH="1" flipV="1">
            <a:off x="9772649" y="1990724"/>
            <a:ext cx="365905" cy="903391"/>
          </a:xfrm>
          <a:prstGeom prst="line">
            <a:avLst/>
          </a:prstGeom>
          <a:ln w="72000">
            <a:solidFill>
              <a:schemeClr val="accent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Line 3"/>
          <p:cNvSpPr/>
          <p:nvPr/>
        </p:nvSpPr>
        <p:spPr>
          <a:xfrm flipV="1">
            <a:off x="5310143" y="1590674"/>
            <a:ext cx="1986007" cy="550812"/>
          </a:xfrm>
          <a:prstGeom prst="line">
            <a:avLst/>
          </a:prstGeom>
          <a:ln w="72000">
            <a:solidFill>
              <a:schemeClr val="accent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TextBox 21"/>
          <p:cNvSpPr txBox="1"/>
          <p:nvPr/>
        </p:nvSpPr>
        <p:spPr>
          <a:xfrm>
            <a:off x="4594276" y="2481141"/>
            <a:ext cx="4086490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/>
              <a:t>Нажать на кнопку «+» справа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от </a:t>
            </a:r>
            <a:r>
              <a:rPr lang="ru-RU" sz="1900" dirty="0"/>
              <a:t>«Второй участник» в основной экранной форме.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99451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Отбор предметов. 1-й способ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15075" y="4047049"/>
            <a:ext cx="5732518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последовательно</a:t>
            </a:r>
            <a:r>
              <a:rPr lang="ru-RU" sz="1900" dirty="0"/>
              <a:t>, </a:t>
            </a:r>
            <a:endParaRPr lang="ru-RU" sz="1900" dirty="0" smtClean="0"/>
          </a:p>
          <a:p>
            <a:r>
              <a:rPr lang="ru-RU" sz="1900" dirty="0" smtClean="0"/>
              <a:t>по </a:t>
            </a:r>
            <a:r>
              <a:rPr lang="ru-RU" sz="1900" dirty="0"/>
              <a:t>одному, внести номера </a:t>
            </a:r>
            <a:r>
              <a:rPr lang="ru-RU" sz="1900" dirty="0" err="1"/>
              <a:t>предметов</a:t>
            </a:r>
            <a:r>
              <a:rPr lang="ru-RU" sz="1900" dirty="0" err="1" smtClean="0"/>
              <a:t>в</a:t>
            </a:r>
            <a:r>
              <a:rPr lang="ru-RU" sz="1900" dirty="0" smtClean="0"/>
              <a:t> </a:t>
            </a:r>
            <a:r>
              <a:rPr lang="ru-RU" sz="1900" dirty="0" err="1" smtClean="0"/>
              <a:t>Госкаталоге</a:t>
            </a:r>
            <a:r>
              <a:rPr lang="ru-RU" sz="1900" dirty="0" smtClean="0"/>
              <a:t>, </a:t>
            </a:r>
            <a:endParaRPr lang="ru-RU" sz="1900" dirty="0"/>
          </a:p>
          <a:p>
            <a:r>
              <a:rPr lang="ru-RU" sz="1900" dirty="0"/>
              <a:t> </a:t>
            </a:r>
            <a:r>
              <a:rPr lang="ru-RU" sz="1900" dirty="0" smtClean="0"/>
              <a:t>участвующих  </a:t>
            </a:r>
            <a:r>
              <a:rPr lang="ru-RU" sz="1900" dirty="0"/>
              <a:t>в сделке.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6" y="2606661"/>
            <a:ext cx="4873322" cy="2409884"/>
          </a:xfrm>
          <a:prstGeom prst="rect">
            <a:avLst/>
          </a:prstGeom>
        </p:spPr>
      </p:pic>
      <p:sp>
        <p:nvSpPr>
          <p:cNvPr id="16" name="Line 3"/>
          <p:cNvSpPr/>
          <p:nvPr/>
        </p:nvSpPr>
        <p:spPr>
          <a:xfrm flipH="1" flipV="1">
            <a:off x="4014219" y="3545112"/>
            <a:ext cx="491181" cy="215677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TextBox 18"/>
          <p:cNvSpPr txBox="1"/>
          <p:nvPr/>
        </p:nvSpPr>
        <p:spPr>
          <a:xfrm>
            <a:off x="390600" y="1501670"/>
            <a:ext cx="4939997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900" b="1" dirty="0"/>
              <a:t>перейти на закладку «Предметы сделки» черновика сделки</a:t>
            </a:r>
            <a:endParaRPr lang="ru-RU" sz="1900" b="1" dirty="0"/>
          </a:p>
        </p:txBody>
      </p:sp>
      <p:sp>
        <p:nvSpPr>
          <p:cNvPr id="20" name="Line 3"/>
          <p:cNvSpPr/>
          <p:nvPr/>
        </p:nvSpPr>
        <p:spPr>
          <a:xfrm flipH="1" flipV="1">
            <a:off x="4724400" y="4295774"/>
            <a:ext cx="1590675" cy="276226"/>
          </a:xfrm>
          <a:prstGeom prst="line">
            <a:avLst/>
          </a:prstGeom>
          <a:ln w="72000">
            <a:solidFill>
              <a:schemeClr val="accent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1450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Отбор предметов. </a:t>
            </a:r>
            <a:r>
              <a:rPr lang="ru-RU" dirty="0" smtClean="0">
                <a:solidFill>
                  <a:schemeClr val="tx2"/>
                </a:solidFill>
              </a:rPr>
              <a:t>2-й </a:t>
            </a:r>
            <a:r>
              <a:rPr lang="ru-RU" dirty="0">
                <a:solidFill>
                  <a:schemeClr val="tx2"/>
                </a:solidFill>
              </a:rPr>
              <a:t>способ 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4549" y="4702137"/>
            <a:ext cx="474162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отобрать </a:t>
            </a:r>
            <a:r>
              <a:rPr lang="ru-RU" sz="20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предметы, участвующие в сделке, </a:t>
            </a:r>
            <a:endParaRPr lang="ru-RU" sz="2000" spc="-1" dirty="0" smtClean="0">
              <a:solidFill>
                <a:schemeClr val="tx2">
                  <a:lumMod val="75000"/>
                </a:schemeClr>
              </a:solidFill>
              <a:uFill>
                <a:solidFill>
                  <a:srgbClr val="FFCC00"/>
                </a:solidFill>
              </a:uFill>
            </a:endParaRPr>
          </a:p>
          <a:p>
            <a:r>
              <a:rPr lang="ru-RU" sz="20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отложить </a:t>
            </a:r>
            <a:r>
              <a:rPr lang="ru-RU" sz="20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их в «Корзину»;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4536" y="1195636"/>
            <a:ext cx="535807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358775" algn="ctr"/>
            <a:r>
              <a:rPr lang="ru-RU" b="1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войти в раздел «Каталог»</a:t>
            </a:r>
            <a:endParaRPr lang="ru-RU" sz="1900" b="1" dirty="0" smtClean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4" y="1968374"/>
            <a:ext cx="4765173" cy="2423850"/>
          </a:xfrm>
          <a:prstGeom prst="rect">
            <a:avLst/>
          </a:prstGeom>
        </p:spPr>
      </p:pic>
      <p:sp>
        <p:nvSpPr>
          <p:cNvPr id="15" name="Line 3"/>
          <p:cNvSpPr/>
          <p:nvPr/>
        </p:nvSpPr>
        <p:spPr>
          <a:xfrm flipH="1" flipV="1">
            <a:off x="1915372" y="2202087"/>
            <a:ext cx="491181" cy="215677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747" y="1968374"/>
            <a:ext cx="5017328" cy="198943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85747" y="4190193"/>
            <a:ext cx="5017328" cy="677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900" u="sng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предметы </a:t>
            </a:r>
            <a:r>
              <a:rPr lang="ru-RU" sz="1900" u="sng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из «корзины</a:t>
            </a: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» </a:t>
            </a: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/>
            </a:r>
            <a:b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</a:b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перенести </a:t>
            </a: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</a:rPr>
              <a:t>в черновик сделки</a:t>
            </a:r>
            <a:endParaRPr lang="ru-RU" sz="1900" spc="-1" dirty="0">
              <a:solidFill>
                <a:schemeClr val="tx2">
                  <a:lumMod val="75000"/>
                </a:schemeClr>
              </a:solidFill>
              <a:uFill>
                <a:solidFill>
                  <a:srgbClr val="FFCC00"/>
                </a:solidFill>
              </a:uFill>
            </a:endParaRPr>
          </a:p>
        </p:txBody>
      </p:sp>
      <p:sp>
        <p:nvSpPr>
          <p:cNvPr id="18" name="Line 3"/>
          <p:cNvSpPr/>
          <p:nvPr/>
        </p:nvSpPr>
        <p:spPr>
          <a:xfrm flipH="1" flipV="1">
            <a:off x="10038310" y="2603090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Line 3"/>
          <p:cNvSpPr/>
          <p:nvPr/>
        </p:nvSpPr>
        <p:spPr>
          <a:xfrm flipH="1" flipV="1">
            <a:off x="6971260" y="3597807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8544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Оформление списка предметов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2644" y="1865993"/>
            <a:ext cx="3230436" cy="1261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Для каждого предмета заполнить атрибуты:</a:t>
            </a:r>
          </a:p>
          <a:p>
            <a:pPr>
              <a:lnSpc>
                <a:spcPct val="100000"/>
              </a:lnSpc>
            </a:pP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</a:rPr>
              <a:t>Период выдачи, </a:t>
            </a:r>
          </a:p>
          <a:p>
            <a:pPr>
              <a:lnSpc>
                <a:spcPct val="100000"/>
              </a:lnSpc>
            </a:pPr>
            <a:r>
              <a:rPr lang="ru-RU" sz="1900" spc="-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</a:rPr>
              <a:t>Страховая оценка</a:t>
            </a:r>
            <a:endParaRPr lang="ru-RU" sz="1900" spc="-1" dirty="0">
              <a:solidFill>
                <a:schemeClr val="tx2">
                  <a:lumMod val="75000"/>
                </a:schemeClr>
              </a:solidFill>
              <a:uFill>
                <a:solidFill>
                  <a:srgbClr val="FFCC00"/>
                </a:solidFill>
              </a:u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450" y="1991040"/>
            <a:ext cx="7411794" cy="2579104"/>
          </a:xfrm>
          <a:prstGeom prst="rect">
            <a:avLst/>
          </a:prstGeom>
        </p:spPr>
      </p:pic>
      <p:sp>
        <p:nvSpPr>
          <p:cNvPr id="21" name="Line 3"/>
          <p:cNvSpPr/>
          <p:nvPr/>
        </p:nvSpPr>
        <p:spPr>
          <a:xfrm flipH="1" flipV="1">
            <a:off x="6761739" y="3571969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Line 3"/>
          <p:cNvSpPr/>
          <p:nvPr/>
        </p:nvSpPr>
        <p:spPr>
          <a:xfrm flipH="1" flipV="1">
            <a:off x="4390469" y="4390144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51011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Закрытие сделки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2644" y="1435778"/>
            <a:ext cx="5638800" cy="4185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1. В разделе «Сделки» найти зарегистрированную сделку.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2. В карточке сделки нажать кнопку «Отправить на закрытие».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3. В открывшемся окне указать сведения акта возврата: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- название документа;</a:t>
            </a:r>
            <a:b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</a:b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- номер документа;</a:t>
            </a:r>
            <a:b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</a:b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- дата документа;</a:t>
            </a:r>
            <a:b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</a:b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- дата завершения документа;</a:t>
            </a:r>
            <a:b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</a:b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- прикрепить скан документа.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4. Нажать кнопку «Отправить» (статус сделки при этом изменится на «Отправлена на закрытие»).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97" y="1435778"/>
            <a:ext cx="5116970" cy="43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8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Удаление черновика сделки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4674" y="1417088"/>
            <a:ext cx="11210925" cy="1554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Музейный работник может удалить из системы только сделку в статусе </a:t>
            </a:r>
            <a:b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</a:b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«Черновик», для чего надо: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     - найти в перечне сделок черновики, которые планируется удалить;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     - пометить их галочкой;</a:t>
            </a:r>
          </a:p>
          <a:p>
            <a:pPr>
              <a:lnSpc>
                <a:spcPct val="100000"/>
              </a:lnSpc>
            </a:pPr>
            <a:r>
              <a:rPr lang="ru-RU" sz="1900" spc="-1" dirty="0">
                <a:solidFill>
                  <a:schemeClr val="tx2">
                    <a:lumMod val="75000"/>
                  </a:schemeClr>
                </a:solidFill>
                <a:uFill>
                  <a:solidFill>
                    <a:srgbClr val="FFCC00"/>
                  </a:solidFill>
                </a:uFill>
                <a:latin typeface="Arial"/>
                <a:ea typeface="DejaVu Sans"/>
              </a:rPr>
              <a:t>     - нажать кнопку «Удалить».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46" y="3880692"/>
            <a:ext cx="8261509" cy="2081640"/>
          </a:xfrm>
          <a:prstGeom prst="rect">
            <a:avLst/>
          </a:prstGeom>
        </p:spPr>
      </p:pic>
      <p:sp>
        <p:nvSpPr>
          <p:cNvPr id="16" name="Line 3"/>
          <p:cNvSpPr/>
          <p:nvPr/>
        </p:nvSpPr>
        <p:spPr>
          <a:xfrm flipH="1" flipV="1">
            <a:off x="3660036" y="5793172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Line 3"/>
          <p:cNvSpPr/>
          <p:nvPr/>
        </p:nvSpPr>
        <p:spPr>
          <a:xfrm flipH="1" flipV="1">
            <a:off x="7322200" y="5431622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Line 3"/>
          <p:cNvSpPr/>
          <p:nvPr/>
        </p:nvSpPr>
        <p:spPr>
          <a:xfrm flipH="1" flipV="1">
            <a:off x="5348965" y="4201111"/>
            <a:ext cx="360000" cy="360000"/>
          </a:xfrm>
          <a:prstGeom prst="line">
            <a:avLst/>
          </a:prstGeom>
          <a:ln w="72000">
            <a:solidFill>
              <a:srgbClr val="FF333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8128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325"/>
            <a:ext cx="11445875" cy="860555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Требования к скан-копиям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3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 flipV="1">
            <a:off x="382644" y="1077460"/>
            <a:ext cx="11445874" cy="10423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227385" y="2141528"/>
            <a:ext cx="7889631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3333"/>
                  </a:solidFill>
                </a:uFill>
                <a:latin typeface="Arial"/>
                <a:ea typeface="DejaVu Sans"/>
              </a:rPr>
              <a:t>Документы, прикрепляются к карточке сделки</a:t>
            </a:r>
            <a:endParaRPr lang="en-US" spc="-1" dirty="0">
              <a:solidFill>
                <a:srgbClr val="000000"/>
              </a:solidFill>
              <a:uFill>
                <a:solidFill>
                  <a:srgbClr val="FF3333"/>
                </a:solidFill>
              </a:u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3333"/>
                  </a:solidFill>
                </a:uFill>
                <a:latin typeface="Arial"/>
                <a:ea typeface="DejaVu Sans"/>
              </a:rPr>
              <a:t> </a:t>
            </a:r>
            <a:r>
              <a:rPr lang="ru-RU" u="sng" spc="-1" dirty="0">
                <a:solidFill>
                  <a:srgbClr val="000000"/>
                </a:solidFill>
                <a:latin typeface="Arial"/>
                <a:ea typeface="DejaVu Sans"/>
              </a:rPr>
              <a:t>в виде сканов</a:t>
            </a:r>
            <a:r>
              <a:rPr lang="ru-RU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в формате </a:t>
            </a:r>
            <a:r>
              <a:rPr lang="ru-RU" sz="2000" spc="-1" dirty="0" err="1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PDF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 </a:t>
            </a:r>
            <a:endParaRPr lang="ru-RU" sz="2000" spc="-1" dirty="0">
              <a:solidFill>
                <a:schemeClr val="accent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ru-RU" spc="-1" dirty="0">
                <a:solidFill>
                  <a:srgbClr val="000000"/>
                </a:solidFill>
                <a:uFill>
                  <a:solidFill>
                    <a:srgbClr val="FF3333"/>
                  </a:solidFill>
                </a:uFill>
                <a:latin typeface="Arial"/>
                <a:ea typeface="DejaVu Sans"/>
              </a:rPr>
              <a:t>Документ </a:t>
            </a:r>
            <a:r>
              <a:rPr lang="ru-RU" sz="2000" b="1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  <a:latin typeface="Arial"/>
                <a:ea typeface="DejaVu Sans"/>
              </a:rPr>
              <a:t>СКАНИРУЕТСЯ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  <a:latin typeface="Arial"/>
                <a:ea typeface="DejaVu Sans"/>
              </a:rPr>
              <a:t> 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(а не уменьшается путем сжатия!!!!)</a:t>
            </a:r>
            <a:endParaRPr lang="ru-RU" sz="2000" spc="-1" dirty="0">
              <a:solidFill>
                <a:schemeClr val="accent1"/>
              </a:solidFill>
              <a:uFill>
                <a:solidFill>
                  <a:srgbClr val="FFFFFF"/>
                </a:solidFill>
              </a:uFill>
            </a:endParaRPr>
          </a:p>
          <a:p>
            <a:pPr algn="ctr"/>
            <a:r>
              <a:rPr lang="ru-RU" spc="-1" dirty="0">
                <a:solidFill>
                  <a:srgbClr val="000000"/>
                </a:solidFill>
                <a:uFill>
                  <a:solidFill>
                    <a:srgbClr val="FF3333"/>
                  </a:solidFill>
                </a:uFill>
                <a:latin typeface="Arial"/>
                <a:ea typeface="DejaVu Sans"/>
              </a:rPr>
              <a:t>одним файлом  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с разрешением 100 </a:t>
            </a:r>
            <a:r>
              <a:rPr lang="ru-RU" sz="2000" spc="-1" dirty="0" err="1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dpi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 (</a:t>
            </a:r>
            <a:r>
              <a:rPr lang="en-US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max</a:t>
            </a:r>
            <a:r>
              <a:rPr lang="ru-RU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 200 </a:t>
            </a:r>
            <a:r>
              <a:rPr lang="en-US" sz="2000" spc="-1" dirty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dpi</a:t>
            </a:r>
            <a:r>
              <a:rPr lang="en-US" sz="2000" spc="-1" dirty="0" smtClean="0">
                <a:solidFill>
                  <a:schemeClr val="accent1"/>
                </a:solidFill>
                <a:uFill>
                  <a:solidFill>
                    <a:srgbClr val="FF3333"/>
                  </a:solidFill>
                </a:uFill>
              </a:rPr>
              <a:t>)</a:t>
            </a:r>
            <a:endParaRPr lang="ru-RU" sz="2000" spc="-1" dirty="0" smtClean="0">
              <a:solidFill>
                <a:schemeClr val="accent1"/>
              </a:solidFill>
              <a:uFill>
                <a:solidFill>
                  <a:srgbClr val="FF3333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94239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C916-117F-454B-BBE2-264C6FE9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6" y="163328"/>
            <a:ext cx="10961914" cy="903288"/>
          </a:xfrm>
        </p:spPr>
        <p:txBody>
          <a:bodyPr lIns="0"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Контакты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170B05-EB91-204A-9BE6-21112A60E852}"/>
              </a:ext>
            </a:extLst>
          </p:cNvPr>
          <p:cNvCxnSpPr>
            <a:cxnSpLocks/>
          </p:cNvCxnSpPr>
          <p:nvPr/>
        </p:nvCxnSpPr>
        <p:spPr>
          <a:xfrm>
            <a:off x="620486" y="1077040"/>
            <a:ext cx="10961914" cy="0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73151" y="1374062"/>
            <a:ext cx="5581069" cy="10094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Email:</a:t>
            </a:r>
            <a:r>
              <a:rPr lang="en-US" sz="2200" dirty="0" smtClean="0"/>
              <a:t> </a:t>
            </a:r>
            <a:r>
              <a:rPr lang="en-US" sz="2200" b="1" dirty="0" smtClean="0">
                <a:hlinkClick r:id="rId2"/>
              </a:rPr>
              <a:t>nmo@nriph.ru</a:t>
            </a: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15173" y="4911852"/>
            <a:ext cx="5640512" cy="9500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Телефон</a:t>
            </a:r>
            <a:r>
              <a:rPr lang="ru-RU" sz="2200" dirty="0">
                <a:solidFill>
                  <a:schemeClr val="tx1"/>
                </a:solidFill>
              </a:rPr>
              <a:t>: </a:t>
            </a:r>
            <a:r>
              <a:rPr lang="ru-RU" sz="2200" b="1" dirty="0">
                <a:solidFill>
                  <a:schemeClr val="tx1"/>
                </a:solidFill>
              </a:rPr>
              <a:t>8 (495) 917-90-41 (доб.147</a:t>
            </a:r>
            <a:r>
              <a:rPr lang="ru-RU" sz="22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70463" y="3100726"/>
            <a:ext cx="5678106" cy="10094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</a:rPr>
              <a:t>Сайт</a:t>
            </a:r>
            <a:r>
              <a:rPr lang="en-US" sz="2200" dirty="0" smtClean="0">
                <a:solidFill>
                  <a:schemeClr val="tx1"/>
                </a:solidFill>
              </a:rPr>
              <a:t>: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0070C0"/>
                </a:solidFill>
              </a:rPr>
              <a:t>https://nmo.nriph.ru/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7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B78F4736-6153-AD4E-A383-0C4907BC8ACA}"/>
              </a:ext>
            </a:extLst>
          </p:cNvPr>
          <p:cNvSpPr/>
          <p:nvPr/>
        </p:nvSpPr>
        <p:spPr>
          <a:xfrm>
            <a:off x="0" y="-12339"/>
            <a:ext cx="12191998" cy="6858000"/>
          </a:xfrm>
          <a:custGeom>
            <a:avLst/>
            <a:gdLst>
              <a:gd name="connsiteX0" fmla="*/ 0 w 12192000"/>
              <a:gd name="connsiteY0" fmla="*/ 0 h 6858000"/>
              <a:gd name="connsiteX1" fmla="*/ 3290542 w 12192000"/>
              <a:gd name="connsiteY1" fmla="*/ 0 h 6858000"/>
              <a:gd name="connsiteX2" fmla="*/ 515938 w 12192000"/>
              <a:gd name="connsiteY2" fmla="*/ 3896806 h 6858000"/>
              <a:gd name="connsiteX3" fmla="*/ 5604403 w 12192000"/>
              <a:gd name="connsiteY3" fmla="*/ 3896806 h 6858000"/>
              <a:gd name="connsiteX4" fmla="*/ 8379007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290542" y="0"/>
                </a:lnTo>
                <a:lnTo>
                  <a:pt x="515938" y="3896806"/>
                </a:lnTo>
                <a:lnTo>
                  <a:pt x="5604403" y="3896806"/>
                </a:lnTo>
                <a:lnTo>
                  <a:pt x="8379007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3FE15C9-838A-1242-855E-A7BD7E41F9EE}"/>
              </a:ext>
            </a:extLst>
          </p:cNvPr>
          <p:cNvSpPr/>
          <p:nvPr/>
        </p:nvSpPr>
        <p:spPr>
          <a:xfrm>
            <a:off x="498133" y="-12339"/>
            <a:ext cx="7881747" cy="3896806"/>
          </a:xfrm>
          <a:custGeom>
            <a:avLst/>
            <a:gdLst>
              <a:gd name="connsiteX0" fmla="*/ 2793282 w 7881747"/>
              <a:gd name="connsiteY0" fmla="*/ 0 h 3923038"/>
              <a:gd name="connsiteX1" fmla="*/ 7881747 w 7881747"/>
              <a:gd name="connsiteY1" fmla="*/ 0 h 3923038"/>
              <a:gd name="connsiteX2" fmla="*/ 5088465 w 7881747"/>
              <a:gd name="connsiteY2" fmla="*/ 3923038 h 3923038"/>
              <a:gd name="connsiteX3" fmla="*/ 0 w 7881747"/>
              <a:gd name="connsiteY3" fmla="*/ 3923038 h 392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1747" h="3923038">
                <a:moveTo>
                  <a:pt x="2793282" y="0"/>
                </a:moveTo>
                <a:lnTo>
                  <a:pt x="7881747" y="0"/>
                </a:lnTo>
                <a:lnTo>
                  <a:pt x="5088465" y="3923038"/>
                </a:lnTo>
                <a:lnTo>
                  <a:pt x="0" y="3923038"/>
                </a:lnTo>
                <a:close/>
              </a:path>
            </a:pathLst>
          </a:custGeom>
          <a:gradFill>
            <a:gsLst>
              <a:gs pos="0">
                <a:schemeClr val="tx2">
                  <a:alpha val="85000"/>
                </a:schemeClr>
              </a:gs>
              <a:gs pos="99000">
                <a:schemeClr val="accent2">
                  <a:alpha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219690BF-E033-7A4E-A321-133702F1508C}"/>
              </a:ext>
            </a:extLst>
          </p:cNvPr>
          <p:cNvSpPr/>
          <p:nvPr/>
        </p:nvSpPr>
        <p:spPr>
          <a:xfrm>
            <a:off x="498133" y="1540024"/>
            <a:ext cx="11156362" cy="3384889"/>
          </a:xfrm>
          <a:prstGeom prst="parallelogram">
            <a:avLst>
              <a:gd name="adj" fmla="val 71202"/>
            </a:avLst>
          </a:prstGeom>
          <a:gradFill>
            <a:gsLst>
              <a:gs pos="0">
                <a:schemeClr val="tx2"/>
              </a:gs>
              <a:gs pos="99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Благодарю за внимание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5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ByDLIhWgWZwrmfByPZfg"/>
</p:tagLst>
</file>

<file path=ppt/theme/theme1.xml><?xml version="1.0" encoding="utf-8"?>
<a:theme xmlns:a="http://schemas.openxmlformats.org/drawingml/2006/main" name="Тема Office">
  <a:themeElements>
    <a:clrScheme name="Custom 1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8706"/>
      </a:accent1>
      <a:accent2>
        <a:srgbClr val="F19E05"/>
      </a:accent2>
      <a:accent3>
        <a:srgbClr val="F2B703"/>
      </a:accent3>
      <a:accent4>
        <a:srgbClr val="EFEFF2"/>
      </a:accent4>
      <a:accent5>
        <a:srgbClr val="221626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" id="{9AD4019F-1F66-44E6-AB39-610CC70E5BCC}" vid="{E34DEB95-5B72-4444-B482-EEEAC64059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семашко</Template>
  <TotalTime>49205</TotalTime>
  <Words>1946</Words>
  <Application>Microsoft Office PowerPoint</Application>
  <PresentationFormat>Широкоэкранный</PresentationFormat>
  <Paragraphs>302</Paragraphs>
  <Slides>36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DejaVu Sans</vt:lpstr>
      <vt:lpstr>Segoe UI</vt:lpstr>
      <vt:lpstr>Segoe UI Light</vt:lpstr>
      <vt:lpstr>Тема Office</vt:lpstr>
      <vt:lpstr>think-cell Slide</vt:lpstr>
      <vt:lpstr>Москва,  12 мая  2026 года </vt:lpstr>
      <vt:lpstr>Виды использования музейных предметов</vt:lpstr>
      <vt:lpstr>Виды использования музейных предметов</vt:lpstr>
      <vt:lpstr>Экспонирование. Основные термины</vt:lpstr>
      <vt:lpstr>Экспонирование. Основные термины</vt:lpstr>
      <vt:lpstr>Презентация PowerPoint</vt:lpstr>
      <vt:lpstr>Внутримузейная экспозиция/выставка</vt:lpstr>
      <vt:lpstr>Внутримузейная выставка</vt:lpstr>
      <vt:lpstr>Внутримузейная выставка</vt:lpstr>
      <vt:lpstr>Внутримузейная выставка</vt:lpstr>
      <vt:lpstr>Презентация PowerPoint</vt:lpstr>
      <vt:lpstr>Экспонирование музейных предметов вне музея  на территории Российской Федерации</vt:lpstr>
      <vt:lpstr>Экспонирование музейных предметов вне музея  на территории Российской Федерации</vt:lpstr>
      <vt:lpstr>Экспонирование музейных предметов вне музея  на территории Российской Федерации</vt:lpstr>
      <vt:lpstr>Проект обращения в Минобрнауки России</vt:lpstr>
      <vt:lpstr>Проект обращения в Минобрнауки России </vt:lpstr>
      <vt:lpstr>Презентация PowerPoint</vt:lpstr>
      <vt:lpstr>Экспонирование за пределами  территории Российской Федерации </vt:lpstr>
      <vt:lpstr>Экспонирование за пределами  территории Российской Федерации </vt:lpstr>
      <vt:lpstr>Экспонирование за пределами  территории Российской Федерации </vt:lpstr>
      <vt:lpstr>Презентация PowerPoint</vt:lpstr>
      <vt:lpstr>Экспонирование в музее  музейных предметов и КЦ  других музеев и физических лиц</vt:lpstr>
      <vt:lpstr>Экспонирование в музее  музейных предметов и КЦ  других музеев и физических лиц</vt:lpstr>
      <vt:lpstr>Презентация PowerPoint</vt:lpstr>
      <vt:lpstr>Создание черновика сделки</vt:lpstr>
      <vt:lpstr>Вид сделки</vt:lpstr>
      <vt:lpstr>Заполнение основных сведений</vt:lpstr>
      <vt:lpstr>Выбор второго участника сделки</vt:lpstr>
      <vt:lpstr>Отбор предметов. 1-й способ </vt:lpstr>
      <vt:lpstr>Отбор предметов. 2-й способ </vt:lpstr>
      <vt:lpstr>Оформление списка предметов</vt:lpstr>
      <vt:lpstr>Закрытие сделки</vt:lpstr>
      <vt:lpstr>Удаление черновика сделки</vt:lpstr>
      <vt:lpstr>Требования к скан-копиям</vt:lpstr>
      <vt:lpstr>Контакты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Иванов Иван Иванович</dc:title>
  <dc:creator>Абрамов</dc:creator>
  <cp:lastModifiedBy>Helen</cp:lastModifiedBy>
  <cp:revision>538</cp:revision>
  <cp:lastPrinted>2026-04-13T12:08:49Z</cp:lastPrinted>
  <dcterms:created xsi:type="dcterms:W3CDTF">2021-02-19T07:51:30Z</dcterms:created>
  <dcterms:modified xsi:type="dcterms:W3CDTF">2026-05-17T08:08:16Z</dcterms:modified>
</cp:coreProperties>
</file>