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17" r:id="rId3"/>
    <p:sldId id="323" r:id="rId4"/>
    <p:sldId id="371" r:id="rId5"/>
    <p:sldId id="391" r:id="rId6"/>
    <p:sldId id="370" r:id="rId7"/>
    <p:sldId id="373" r:id="rId8"/>
    <p:sldId id="374" r:id="rId9"/>
    <p:sldId id="392" r:id="rId10"/>
    <p:sldId id="324" r:id="rId11"/>
    <p:sldId id="399" r:id="rId12"/>
    <p:sldId id="362" r:id="rId13"/>
    <p:sldId id="400" r:id="rId14"/>
    <p:sldId id="398" r:id="rId15"/>
    <p:sldId id="401" r:id="rId16"/>
    <p:sldId id="316" r:id="rId17"/>
  </p:sldIdLst>
  <p:sldSz cx="12192000" cy="6858000"/>
  <p:notesSz cx="6799263" cy="9929813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C01"/>
    <a:srgbClr val="FF5050"/>
    <a:srgbClr val="CC0000"/>
    <a:srgbClr val="FF6600"/>
    <a:srgbClr val="42526B"/>
    <a:srgbClr val="FCA321"/>
    <a:srgbClr val="FDBE20"/>
    <a:srgbClr val="293341"/>
    <a:srgbClr val="7F94AB"/>
    <a:srgbClr val="C5C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167"/>
  </p:normalViewPr>
  <p:slideViewPr>
    <p:cSldViewPr snapToGrid="0" snapToObjects="1" showGuides="1">
      <p:cViewPr varScale="1">
        <p:scale>
          <a:sx n="80" d="100"/>
          <a:sy n="80" d="100"/>
        </p:scale>
        <p:origin x="226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D8C96-A281-BE4A-8920-AC978D51979C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4F282-BE79-6146-BA61-9EEBC12ED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hristinhumephoto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recruitment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Christin Hume</a:t>
            </a:r>
            <a:r>
              <a:rPr lang="en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2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04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5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CB63D-7643-1E4F-8DDC-24CE2AA16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34E22-6D1B-F043-B658-F19DD188C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3D9DCC-9361-BC4E-AC06-33A154757611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3E14CC-125E-7B45-8B2C-CF6FB4BB1311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E459396-4EBC-C548-918B-331A5244FFE1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2D86BC-2EAC-6E4A-B45C-D006089EC28C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1ACF28DE-2A61-4C0D-AE74-DBA18B3E9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3FD7-2C09-9348-9D0E-06F46875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B297E-04E5-6E43-843B-5DFB995B6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825625"/>
            <a:ext cx="111601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5F298ED2-09FB-4623-822F-74B6441594C2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35445E2-4E00-462B-A840-546BBE55DE1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Parallelogram 13">
            <a:extLst>
              <a:ext uri="{FF2B5EF4-FFF2-40B4-BE49-F238E27FC236}">
                <a16:creationId xmlns:a16="http://schemas.microsoft.com/office/drawing/2014/main" id="{2662740A-9969-43E7-AA56-B22D54AE5178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333BD7-B2E5-4091-ABEA-22BFB4778059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9555910B-C3F7-49BF-AA66-75E374D5FD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4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F53B9-D8CC-CA47-825A-BAB45512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894B2-5C5B-6445-9C2B-F916E997F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E7E0B15C-53CF-40C6-8AF2-0CDA8E929AD9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EB6484E-7621-4436-AC5D-776C0A755EF5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69F68D6C-AF83-4964-972A-FFF1A6D54F01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902AE-3762-46BC-9962-B28FFCE7CFA5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008914F4-8E3D-4BCE-A171-E6571A67B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3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FB4A-B1C2-134C-BD06-EC4DF921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020E3-0C95-8146-8C53-AD951A09A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F6684-1A3B-5442-AE47-D8B182343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EA7A1238-F63C-4739-8E2D-B6BD42C40B8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B970F2-58A4-40B5-BDE1-0F17F8AF912F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55DD9060-B9AB-4723-9948-F242FED69EB5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68347E-7514-4BD9-888A-AD86A0E9C0A2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2F48989-E0CC-4F29-933D-9A7C17EB8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3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4063-0260-324B-8BE9-419900C3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4C7C3-D5AD-F54F-9AA8-369FE1206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B679A-806F-2843-AAFB-7A3D778D2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3E9C4-01C0-6146-A854-046AC276D7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12ACC-AC8B-AE45-B434-6CB627D50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D062302B-B9F0-45A2-B0FD-8869F0EA74AB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846DE21-112B-42C6-9921-EFDBCE58F1D1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Parallelogram 13">
            <a:extLst>
              <a:ext uri="{FF2B5EF4-FFF2-40B4-BE49-F238E27FC236}">
                <a16:creationId xmlns:a16="http://schemas.microsoft.com/office/drawing/2014/main" id="{68E0F3EE-2D60-4F4B-9CDB-E77E8CC5EB2C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65E633-6EAB-4D83-8ABD-8070616B1354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33122EF3-36E8-427A-A1B6-450B0A735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7F1A-9513-7247-A856-31C213C2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C85AE6E-15D4-4930-9290-26375237B547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80B4ADB-0ADE-4236-BF78-266D5C3988AD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Parallelogram 13">
            <a:extLst>
              <a:ext uri="{FF2B5EF4-FFF2-40B4-BE49-F238E27FC236}">
                <a16:creationId xmlns:a16="http://schemas.microsoft.com/office/drawing/2014/main" id="{22828118-2958-4AC5-B926-943955B526EE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84A7A4-ED9B-4329-94B4-1B4B2E5B3EDB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262ECA97-C12B-4DDF-BF73-A517C63DF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3804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88730CB6-201F-4791-9252-8275D36E541A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9DCE0D5-F1C8-4C50-8B8A-7D96F1B93BC7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Parallelogram 13">
            <a:extLst>
              <a:ext uri="{FF2B5EF4-FFF2-40B4-BE49-F238E27FC236}">
                <a16:creationId xmlns:a16="http://schemas.microsoft.com/office/drawing/2014/main" id="{120D69FC-5B86-4860-A13F-EE6DCAA727EC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7449F4-F7A2-4D9F-BF90-3EC8E5F38DBA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D02C847-7909-4EFC-9FD9-9E0E103C3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7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98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4E2B-78FA-AF43-8B4E-7A0205C5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6695-62C6-3443-8CB8-695A7B1EE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9539A-BA0B-EA49-AB9E-F449F299B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8E83A94B-1600-4029-9464-F9AAE70343F0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EA87D5A-A0D1-4EBF-A0DF-F2F3A908D0E0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8D15831C-77CC-4CE7-83CB-8C958F1E7A4B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2EA64-1CD8-4764-B418-0C28485E5810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6EEA3C9C-41F3-42C1-BBD2-F8A8CC5F9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1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437E-5AF1-DE41-A5AB-37D3EFAAF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2D56A2-847F-554A-8B61-D9118C3F9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93E83-FA87-0843-BD32-999355DA9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80A248A6-5B8A-4A0A-BD02-639A3F3FADA9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F43B21-77D6-4108-8CDD-AE7BF22A2FE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4E745843-3A7B-4181-BFE7-D0D6DFF8ABAF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7AD32C-3CCB-4174-85CF-A6EEE20478D2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50638831-6651-438A-BA25-E16518C87B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7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74640-6AF9-564C-B2B6-F05D1AB6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7BB5C-051F-F54E-94F3-0DE8E148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5937" y="1825625"/>
            <a:ext cx="11160126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C4657686-72B8-4EE8-82F0-C2A100EE090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0313AA-29AE-4426-9F83-A34528D2B96A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5FEED608-C4AE-4C33-906D-472ED9710570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24209F-1443-40A1-A05F-B1A2E9297848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8107723B-BDBB-4B62-B3C0-7679823C74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65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31C43F-2755-7644-923B-C0AE04A360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52C5E-4724-0E44-9D74-E948798F2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842EFE5E-ACB3-47CA-B0FE-9FD3C054FC6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9A54DA2-F6B4-44D2-818A-1B93127BD99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91CF2165-4457-4E4F-B7E3-CE50A4BE16C4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34F5D1-73E4-4339-B3F8-EB3E9BA42374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FE8DA4A3-F5C2-4BE7-904A-A0D9D41C0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0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8E94FC0-35D2-44AE-AEE5-71505C6D0A2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80384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" name="think-cell Slide" r:id="rId17" imgW="383" imgH="384" progId="TCLayout.ActiveDocument.1">
                  <p:embed/>
                </p:oleObj>
              </mc:Choice>
              <mc:Fallback>
                <p:oleObj name="think-cell Slide" r:id="rId17" imgW="383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A7D9650-46B3-4E96-A668-2171F650283E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4A4A6-6757-E34C-869B-A73947FBD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5126"/>
            <a:ext cx="11160126" cy="903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F96B-B991-4D47-B8A1-D2EE9230D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551709"/>
            <a:ext cx="11160126" cy="462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3997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nmo@nriph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A2F45-9383-474F-98DA-D76267195DB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382250" y="6186118"/>
            <a:ext cx="1581149" cy="581698"/>
          </a:xfr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Москва </a:t>
            </a:r>
            <a:r>
              <a:rPr lang="ru-RU" sz="1400" b="0" dirty="0">
                <a:solidFill>
                  <a:schemeClr val="bg2"/>
                </a:solidFill>
                <a:latin typeface="Segoe UI Light" panose="020B0502040204020203" pitchFamily="34" charset="0"/>
              </a:rPr>
              <a:t/>
            </a:r>
            <a:br>
              <a:rPr lang="ru-RU" sz="1400" b="0" dirty="0">
                <a:solidFill>
                  <a:schemeClr val="bg2"/>
                </a:solidFill>
                <a:latin typeface="Segoe UI Light" panose="020B0502040204020203" pitchFamily="34" charset="0"/>
              </a:rPr>
            </a:br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12 мая</a:t>
            </a:r>
            <a:b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</a:br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 2026 года </a:t>
            </a:r>
            <a:endParaRPr lang="en-US" sz="1400" b="0" dirty="0">
              <a:solidFill>
                <a:schemeClr val="bg2"/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68BF83-B280-A444-BA4A-3191324A5932}"/>
              </a:ext>
            </a:extLst>
          </p:cNvPr>
          <p:cNvSpPr txBox="1">
            <a:spLocks/>
          </p:cNvSpPr>
          <p:nvPr/>
        </p:nvSpPr>
        <p:spPr>
          <a:xfrm>
            <a:off x="599774" y="1673221"/>
            <a:ext cx="11175181" cy="31854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ru-RU" sz="3500" dirty="0" smtClean="0">
                <a:solidFill>
                  <a:schemeClr val="bg1"/>
                </a:solidFill>
              </a:rPr>
              <a:t>Внутримузейные правила организации комплектования, учета, хранения и использования музейных предметов и музейных коллекций. </a:t>
            </a:r>
          </a:p>
          <a:p>
            <a:r>
              <a:rPr lang="ru-RU" sz="3000" dirty="0" smtClean="0">
                <a:solidFill>
                  <a:schemeClr val="bg1"/>
                </a:solidFill>
              </a:rPr>
              <a:t>Часть </a:t>
            </a:r>
            <a:r>
              <a:rPr lang="en-US" sz="3000" dirty="0" smtClean="0">
                <a:solidFill>
                  <a:schemeClr val="bg1"/>
                </a:solidFill>
              </a:rPr>
              <a:t>II</a:t>
            </a:r>
            <a:r>
              <a:rPr lang="ru-RU" sz="3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3000" dirty="0" smtClean="0">
                <a:solidFill>
                  <a:schemeClr val="bg1"/>
                </a:solidFill>
              </a:rPr>
              <a:t>Разделы, посвященные использованию музейных предметов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0A2F45-9383-474F-98DA-D76267195DBF}"/>
              </a:ext>
            </a:extLst>
          </p:cNvPr>
          <p:cNvSpPr txBox="1">
            <a:spLocks/>
          </p:cNvSpPr>
          <p:nvPr/>
        </p:nvSpPr>
        <p:spPr>
          <a:xfrm>
            <a:off x="5427195" y="900635"/>
            <a:ext cx="6500160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r"/>
            <a:r>
              <a:rPr lang="ru-RU" sz="32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Фомичева Елена Анатольевна </a:t>
            </a:r>
            <a:endParaRPr lang="en-US" sz="3200" b="0" dirty="0">
              <a:solidFill>
                <a:schemeClr val="bg2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40" y="163328"/>
            <a:ext cx="11445875" cy="903288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План изучению темы: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«Разработка Внутримузейных правил»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7941" y="133559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13726" y="3404913"/>
            <a:ext cx="897533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плановые и внеплановые проверки наличия музейных предметов,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исключение музейных предметов и учетных записей, внесение изменений в книги учета </a:t>
            </a:r>
            <a:endParaRPr lang="ru-RU" b="0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0643" y="1569850"/>
            <a:ext cx="8984141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Структура документа.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состав фондов, маркировка, комплектование и учет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музейных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предметов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658" y="1569850"/>
            <a:ext cx="66741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332" y="3404913"/>
            <a:ext cx="65133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III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20844" y="3404913"/>
            <a:ext cx="148719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09.06.2026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3725" y="4567577"/>
            <a:ext cx="897533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хранение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музейных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предметов, обеспечение сохранности и безопасности </a:t>
            </a:r>
            <a:endParaRPr lang="ru-RU" b="0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614" y="4567577"/>
            <a:ext cx="67015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IV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221036" y="4567577"/>
            <a:ext cx="153016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30.06.2026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63646" y="1585351"/>
            <a:ext cx="153016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21.04.2026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5992" y="2627082"/>
            <a:ext cx="8975335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Разделы: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использование музейных предметов (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внутримузейные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внемузейные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выставки)</a:t>
            </a:r>
            <a:endParaRPr lang="ru-RU" b="0" dirty="0"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4881" y="2627082"/>
            <a:ext cx="67015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II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23303" y="2627082"/>
            <a:ext cx="1530169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12.05.2026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2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" y="138512"/>
            <a:ext cx="11445875" cy="696077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Обязательные требования, устанавливаемые ВП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225190" y="768515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4495" y="861715"/>
            <a:ext cx="11466569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перечень  фондов музейных предметов на основании решения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ЭФЗК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(пункт 2.1);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7374" y="2965452"/>
            <a:ext cx="1148740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утверждения актов </a:t>
            </a:r>
            <a:r>
              <a:rPr lang="ru-RU" sz="17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ВХ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7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ЭФЗК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ведения книги регистрации, способа проставления номеров </a:t>
            </a:r>
            <a:r>
              <a:rPr lang="ru-RU" sz="17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ВХ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7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ЭФЗК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b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предметах (пункт 7.6);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2767" y="3636788"/>
            <a:ext cx="11487401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для музеев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имеющих филиалы и обособленные структурные подразделения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</a:t>
            </a:r>
          </a:p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система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учета (объединенная, обособленная)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(пункт 9.1);</a:t>
            </a:r>
          </a:p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обмена учетными сведениями между головным музеем и филиалом (обособленным структурным подразделением)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9.4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488" y="4840257"/>
            <a:ext cx="11487401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условное обозначение категории фонда музейных предметов (пункт 9.3);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76666" y="6075427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Единые правила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811" y="1728776"/>
            <a:ext cx="11487507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 нумерации (валовый или ежегодный) всех видов актов (пункт 6.21);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8811" y="2135829"/>
            <a:ext cx="11466541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организации хранения учетных документов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(централизованный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децентрализованный) (пункт 6.37);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8811" y="1305209"/>
            <a:ext cx="11478631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передачи музейных предметов на ответственное хранение (пункт 5.2);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4495" y="2535558"/>
            <a:ext cx="11478631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хранения предметов, принятых на экспертизу и (или) для представления на ЭФЗК музея (пункт 7.4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478" y="5258896"/>
            <a:ext cx="1148420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порядок ведения книг регистрации актов приема/выдачи на временное хранение музейных предметов, и также форму указанной книги (пункт 36.8); </a:t>
            </a:r>
          </a:p>
        </p:txBody>
      </p:sp>
    </p:spTree>
    <p:extLst>
      <p:ext uri="{BB962C8B-B14F-4D97-AF65-F5344CB8AC3E}">
        <p14:creationId xmlns:p14="http://schemas.microsoft.com/office/powerpoint/2010/main" val="331073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739343"/>
          </a:xfrm>
        </p:spPr>
        <p:txBody>
          <a:bodyPr lIns="0"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Обязательные </a:t>
            </a:r>
            <a:r>
              <a:rPr lang="ru-RU" dirty="0" smtClean="0">
                <a:solidFill>
                  <a:schemeClr val="tx2"/>
                </a:solidFill>
              </a:rPr>
              <a:t>требования, устанавливаемые ВП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8661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6851" y="2965314"/>
            <a:ext cx="1150361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формат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место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проставления отметки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 наличии музейного предмета при проведении проверки наличия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54.10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6718" y="2174629"/>
            <a:ext cx="1150169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детальные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требования к содержанию книги осмотра музейных предметов (пункт 41.12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6718" y="989747"/>
            <a:ext cx="11493752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части организации реставрации музейных предметов:</a:t>
            </a:r>
          </a:p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функционирования реставрационного совета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41.3);</a:t>
            </a:r>
          </a:p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детальные требования к содержанию реставрационного паспорта и протокола реставрации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 41.11);</a:t>
            </a:r>
          </a:p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учета,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хранения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реставрационной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документации (пункт 41.13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52397" y="3636914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Единые правила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2617" y="3995245"/>
            <a:ext cx="11507853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названия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специальных коллекций и их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шифры отражаются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 </a:t>
            </a:r>
            <a:r>
              <a:rPr lang="ru-RU" sz="17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внутримузейных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правилах</a:t>
            </a:r>
          </a:p>
          <a:p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 условии  утверждения их ЭФЗК 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 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64);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6852" y="4657511"/>
            <a:ext cx="11511560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работы с учетной документацией и сведениями о музейных предметах, содержащих драгоценные металлы и/или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камни 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102);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811" y="5319777"/>
            <a:ext cx="1151060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допуска исследователей к учетной документации и сведениям о музейных предметах, содержащих драгоценные металлы и/или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камни (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пункт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102);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313" y="2564658"/>
            <a:ext cx="11482562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spc="-4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систему учетной маркировки и способы нанесения учетных обозначений на каждый вид музейных предметов (пункт 53.8</a:t>
            </a:r>
            <a:r>
              <a:rPr lang="ru-RU" sz="1700" spc="-4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  <a:endParaRPr lang="ru-RU" sz="1700" spc="-4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47730" y="6073630"/>
            <a:ext cx="233880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Правила ДМДК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498133" y="1540024"/>
            <a:ext cx="11156362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Примерная структура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45" y="104743"/>
            <a:ext cx="11445875" cy="764531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Разделы 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27501" y="86927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9891" y="991963"/>
            <a:ext cx="1143149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I. Общие положения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505" y="1831093"/>
            <a:ext cx="11432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III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Перечень и структура фондов музейных предметов, входящих в собрание музея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500" y="2735359"/>
            <a:ext cx="11432716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Маркировка музейных предметов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7500" y="3156172"/>
            <a:ext cx="1143149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Организация комплектования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фондов музейных предметов. Прием предметов на </a:t>
            </a:r>
            <a:r>
              <a:rPr lang="ru-RU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ВХ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ЭФЗК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9344" y="1396429"/>
            <a:ext cx="11432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II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 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Общие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положения по учету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музейных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предметов и культурных ценностей.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9345" y="3592493"/>
            <a:ext cx="1143403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VII.</a:t>
            </a:r>
            <a:r>
              <a:rPr lang="ru-RU" sz="160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Дофондовый учет культурных ценностей и музейных предметов. Экспертиза ЭФЗК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1670" y="5007285"/>
            <a:ext cx="11411339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Регистрация музейных предметов в книгах поступлений. 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061" y="5408160"/>
            <a:ext cx="11417428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X.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Передача музейных предметов на ответственное хранение хранителю фондовой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коллекции. 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0566" y="4344800"/>
            <a:ext cx="1142259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II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Прием на постоянное хранение музейных предметов, подлежащих включению в состав Музейного фонда, и предметов иных фондов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500" y="5886745"/>
            <a:ext cx="11402782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Централизованный государственный учет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музейных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предметов основного фонда. 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3052" y="2294289"/>
            <a:ext cx="11432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IV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Организация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временного хранения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музейных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предметов и культурных ценностей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не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входящих в собрание музея </a:t>
            </a:r>
            <a:endParaRPr lang="ru-RU" sz="1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2505" y="3921542"/>
            <a:ext cx="1143403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Хранение временных поступлений </a:t>
            </a:r>
            <a:r>
              <a:rPr lang="ru-RU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ВХ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ЭФЗК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4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8" y="141218"/>
            <a:ext cx="11445875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Разделы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06661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7460" y="2139488"/>
            <a:ext cx="11445874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IV.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Исключение музейных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предметов из состава Музейного фонда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Российской Федерации.  </a:t>
            </a:r>
          </a:p>
          <a:p>
            <a:pPr algn="just"/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Исключение музейных предметов из состава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иного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фонда. </a:t>
            </a:r>
          </a:p>
          <a:p>
            <a:pPr algn="just"/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Исключение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музейных предметов из состава собрания музея. </a:t>
            </a:r>
            <a:endParaRPr lang="ru-RU" sz="17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Исключение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записей о музейных предметах из книг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учета. 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460" y="3337085"/>
            <a:ext cx="11416664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V.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Внесении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изменений в сведения о музейном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предмете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книги учета и реестр Музейного фонда Государственного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каталога. 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679" y="3985531"/>
            <a:ext cx="11437655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VI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Организация хранения музейных предметов. 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7459" y="4399447"/>
            <a:ext cx="11450302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VII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Обеспечение сохранности музейных предметов. 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3032" y="4793435"/>
            <a:ext cx="11450302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VIII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Обеспечение безопасности музейных предметов. 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032" y="5190003"/>
            <a:ext cx="11450302" cy="877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IX</a:t>
            </a:r>
            <a:r>
              <a:rPr 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Проверка фактического наличия и физической сохранности музейных предметов и сверка сведений о музейных предметах и музейных коллекциях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внесенных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Государственный каталог, со сведениями, содержащимися в учетной документации, связанной с этими музейными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предметами.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3308" y="1730763"/>
            <a:ext cx="11416663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ХIII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Специальный учет отдельных видов музейных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предметов основного фонда.</a:t>
            </a: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1802" y="1322038"/>
            <a:ext cx="11421092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ХII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Инвентарный учет музейных 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предметов основного фонда. </a:t>
            </a:r>
          </a:p>
        </p:txBody>
      </p:sp>
    </p:spTree>
    <p:extLst>
      <p:ext uri="{BB962C8B-B14F-4D97-AF65-F5344CB8AC3E}">
        <p14:creationId xmlns:p14="http://schemas.microsoft.com/office/powerpoint/2010/main" val="413267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7" y="163328"/>
            <a:ext cx="11445875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Разделы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40658" y="106661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51460" y="3921334"/>
            <a:ext cx="11470014" cy="877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IV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Порядок ведения и хранения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документов в сфере комплектования, учета, хранения и 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использования музейных предметов, обеспечения сохранности и безопасности, в том числе в отношении музейных предметов, содержащих ДМДК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1460" y="3244226"/>
            <a:ext cx="1147001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XI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Использование музейных предметов и культурных ценностей, принятых из других организаций и от физических лиц на временное хранение 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1460" y="2413230"/>
            <a:ext cx="11473615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XI.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Использование музейных предметов внутри музея (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</a:rPr>
              <a:t>внутримузейные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передачи)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017" y="2828728"/>
            <a:ext cx="11473615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>
                <a:solidFill>
                  <a:schemeClr val="tx2">
                    <a:lumMod val="5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XII.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</a:rPr>
              <a:t> Использование музейных предметов за пределами музея (выдачи музейных предметов за пределы музея)</a:t>
            </a:r>
            <a:endParaRPr lang="ru-RU" sz="17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460" y="4860052"/>
            <a:ext cx="1147001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 П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орядок </a:t>
            </a:r>
            <a:r>
              <a:rPr lang="ru-RU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допуска исследователей к учетной документации и сведениям о музейных предметах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017" y="1289753"/>
            <a:ext cx="1145030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IX</a:t>
            </a:r>
            <a:r>
              <a:rPr 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Сверка наличия музейных предметов основного фонда, подлежащих специальному учету,   с учетной документацией 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130" y="1999231"/>
            <a:ext cx="1145860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</a:t>
            </a:r>
            <a:r>
              <a:rPr lang="en-US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X.</a:t>
            </a: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Внеплановая проверка наличия 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017" y="5366395"/>
            <a:ext cx="11470014" cy="353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Приложения.</a:t>
            </a:r>
            <a:endParaRPr lang="ru-RU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498133" y="1540024"/>
            <a:ext cx="11156362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Примерное содержание разделов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0" y="340919"/>
            <a:ext cx="11314152" cy="1071101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Виды использование </a:t>
            </a:r>
            <a:r>
              <a:rPr lang="ru-RU" dirty="0">
                <a:solidFill>
                  <a:schemeClr val="tx2"/>
                </a:solidFill>
              </a:rPr>
              <a:t>музейных предметов внутри </a:t>
            </a:r>
            <a:r>
              <a:rPr lang="ru-RU" dirty="0" smtClean="0">
                <a:solidFill>
                  <a:schemeClr val="tx2"/>
                </a:solidFill>
              </a:rPr>
              <a:t>музея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72381" y="1566713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59791" y="1771237"/>
            <a:ext cx="1143149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Экспонирование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889" y="4917230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Размещения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изображений музейных предметов и информации о них в сети "Интернет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3816" y="2253343"/>
            <a:ext cx="114327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Использования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музейных предметов при проведении просветительных, культурно-массовых и образовательных мероприятий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7890" y="4184637"/>
            <a:ext cx="1143271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Использование 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изображений музейных предметов в печатных изданиях, на электронных и других видах носителей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7889" y="3443601"/>
            <a:ext cx="1143271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Изучение и публикации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результатов научно-исследовательских работ, проведенных в отношении музейных предметов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890" y="2977937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Предоставление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их для кино-, видео- и фотосъемок при подготовке издательских, кино- и видеопроектов </a:t>
            </a:r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3817" y="5372824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Реставрация</a:t>
            </a:r>
          </a:p>
        </p:txBody>
      </p:sp>
    </p:spTree>
    <p:extLst>
      <p:ext uri="{BB962C8B-B14F-4D97-AF65-F5344CB8AC3E}">
        <p14:creationId xmlns:p14="http://schemas.microsoft.com/office/powerpoint/2010/main" val="46405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0" y="340919"/>
            <a:ext cx="11314152" cy="1071101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>
                <a:solidFill>
                  <a:schemeClr val="tx2"/>
                </a:solidFill>
              </a:rPr>
              <a:t>Х</a:t>
            </a:r>
            <a:r>
              <a:rPr lang="en-US" dirty="0">
                <a:solidFill>
                  <a:schemeClr val="tx2"/>
                </a:solidFill>
              </a:rPr>
              <a:t>XI. </a:t>
            </a:r>
            <a:r>
              <a:rPr lang="ru-RU" dirty="0">
                <a:solidFill>
                  <a:schemeClr val="tx2"/>
                </a:solidFill>
              </a:rPr>
              <a:t>Использование музейных предметов внутри музея (</a:t>
            </a:r>
            <a:r>
              <a:rPr lang="ru-RU" dirty="0" err="1">
                <a:solidFill>
                  <a:schemeClr val="tx2"/>
                </a:solidFill>
              </a:rPr>
              <a:t>внутримузейные</a:t>
            </a:r>
            <a:r>
              <a:rPr lang="ru-RU" dirty="0">
                <a:solidFill>
                  <a:schemeClr val="tx2"/>
                </a:solidFill>
              </a:rPr>
              <a:t> передачи)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72381" y="1566713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59791" y="1771237"/>
            <a:ext cx="11431494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21.1. Экспонирование</a:t>
            </a:r>
          </a:p>
          <a:p>
            <a:r>
              <a:rPr lang="ru-RU" dirty="0" smtClean="0"/>
              <a:t>Кто готовит проект приказа о создании экспозиции/выставке, кто визирует.</a:t>
            </a:r>
          </a:p>
          <a:p>
            <a:r>
              <a:rPr lang="ru-RU" dirty="0" smtClean="0"/>
              <a:t>В каком формате куратор выставки передает главному хранителю список предметов.</a:t>
            </a:r>
          </a:p>
          <a:p>
            <a:r>
              <a:rPr lang="ru-RU" dirty="0" smtClean="0"/>
              <a:t>Кто готовит проект акта </a:t>
            </a:r>
            <a:r>
              <a:rPr lang="ru-RU" dirty="0" err="1" smtClean="0"/>
              <a:t>внутримузейной</a:t>
            </a:r>
            <a:r>
              <a:rPr lang="ru-RU" dirty="0" smtClean="0"/>
              <a:t> передачи. Кто утверждает акт (руководитель </a:t>
            </a:r>
            <a:r>
              <a:rPr lang="ru-RU" dirty="0" smtClean="0"/>
              <a:t>организации/ </a:t>
            </a:r>
            <a:r>
              <a:rPr lang="ru-RU" dirty="0" smtClean="0"/>
              <a:t>руководитель </a:t>
            </a:r>
            <a:r>
              <a:rPr lang="ru-RU" dirty="0" smtClean="0"/>
              <a:t>музея/ </a:t>
            </a:r>
            <a:r>
              <a:rPr lang="ru-RU" dirty="0" smtClean="0"/>
              <a:t>главный хранитель)</a:t>
            </a:r>
          </a:p>
          <a:p>
            <a:r>
              <a:rPr lang="ru-RU" dirty="0" smtClean="0"/>
              <a:t>Кто составляет топографическую опись экспозиции/выставки.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Кто готовит акт возврата. Кто утверждает акт возврата.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0532" y="5381556"/>
            <a:ext cx="6096000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Единые правила, пункт 6.21</a:t>
            </a:r>
          </a:p>
          <a:p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</a:rPr>
              <a:t>Внутримузейные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акты (акты приема на ответственное хранение, передачи на реставрацию) утверждаются главным хранителем. </a:t>
            </a:r>
          </a:p>
        </p:txBody>
      </p:sp>
    </p:spTree>
    <p:extLst>
      <p:ext uri="{BB962C8B-B14F-4D97-AF65-F5344CB8AC3E}">
        <p14:creationId xmlns:p14="http://schemas.microsoft.com/office/powerpoint/2010/main" val="115129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1385887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Виды использование </a:t>
            </a:r>
            <a:r>
              <a:rPr lang="ru-RU" dirty="0">
                <a:solidFill>
                  <a:schemeClr val="tx2"/>
                </a:solidFill>
              </a:rPr>
              <a:t>музейных предметов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за </a:t>
            </a:r>
            <a:r>
              <a:rPr lang="ru-RU" dirty="0">
                <a:solidFill>
                  <a:schemeClr val="tx2"/>
                </a:solidFill>
              </a:rPr>
              <a:t>пределами музея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(</a:t>
            </a:r>
            <a:r>
              <a:rPr lang="ru-RU" dirty="0">
                <a:solidFill>
                  <a:schemeClr val="tx2"/>
                </a:solidFill>
              </a:rPr>
              <a:t>выдачи музейных предметов за пределы музея)</a:t>
            </a: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4" y="164855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9791" y="1872585"/>
            <a:ext cx="1143149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Экспонирование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816" y="2343265"/>
            <a:ext cx="114327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Экспертиза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5537" y="2809829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Изучение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9791" y="3282216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Использование в богослужебных целях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5537" y="3785050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Реставрация</a:t>
            </a:r>
          </a:p>
        </p:txBody>
      </p:sp>
    </p:spTree>
    <p:extLst>
      <p:ext uri="{BB962C8B-B14F-4D97-AF65-F5344CB8AC3E}">
        <p14:creationId xmlns:p14="http://schemas.microsoft.com/office/powerpoint/2010/main" val="11676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1385887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>
                <a:solidFill>
                  <a:schemeClr val="tx2"/>
                </a:solidFill>
              </a:rPr>
              <a:t>Х</a:t>
            </a:r>
            <a:r>
              <a:rPr lang="en-US" dirty="0">
                <a:solidFill>
                  <a:schemeClr val="tx2"/>
                </a:solidFill>
              </a:rPr>
              <a:t>XII.</a:t>
            </a:r>
            <a:r>
              <a:rPr lang="ru-RU" dirty="0">
                <a:solidFill>
                  <a:schemeClr val="tx2"/>
                </a:solidFill>
              </a:rPr>
              <a:t> Использование музейных предметов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за </a:t>
            </a:r>
            <a:r>
              <a:rPr lang="ru-RU" dirty="0">
                <a:solidFill>
                  <a:schemeClr val="tx2"/>
                </a:solidFill>
              </a:rPr>
              <a:t>пределами музея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(</a:t>
            </a:r>
            <a:r>
              <a:rPr lang="ru-RU" dirty="0">
                <a:solidFill>
                  <a:schemeClr val="tx2"/>
                </a:solidFill>
              </a:rPr>
              <a:t>выдачи музейных предметов за пределы музея)</a:t>
            </a: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4" y="164855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2494" y="3627972"/>
            <a:ext cx="11431494" cy="2139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22.2 Экспонирование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готовит проект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договора о временной выдаче. Кто визирует и подписывает договор. 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готовит акт.  Кто утверждает акт (руководитель организации или уполномоченное им лицо, как оформлена передача полномочий). 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осуществляет страхование музейных предметов.  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обеспечивает формирование сделки в </a:t>
            </a:r>
            <a:r>
              <a:rPr lang="ru-RU" sz="1900" dirty="0" err="1" smtClean="0">
                <a:solidFill>
                  <a:schemeClr val="tx2">
                    <a:lumMod val="50000"/>
                  </a:schemeClr>
                </a:solidFill>
              </a:rPr>
              <a:t>Госкаталоге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 и получение разрешительных документов на временную выдачу/временный вывоз. </a:t>
            </a:r>
            <a:endParaRPr lang="ru-RU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3124" y="1904555"/>
            <a:ext cx="11430864" cy="15542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22.1. Порядок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ведения книг регистрации актов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выдачи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на временное хранение музейных предметов,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и форма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указанной книги (пункт 36.8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Какие виды книг ведутся (общая, экспонирование, реставрация, экспертиза, научное изучение).</a:t>
            </a:r>
          </a:p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Форма книги регистрации временной выдачи музейных предметов (состав сведений, форма в приложении). </a:t>
            </a:r>
          </a:p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вносит сведения в книгу. </a:t>
            </a:r>
            <a:endParaRPr lang="ru-RU" sz="1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89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1871662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Виды использование </a:t>
            </a:r>
            <a:r>
              <a:rPr lang="ru-RU" dirty="0">
                <a:solidFill>
                  <a:schemeClr val="tx2"/>
                </a:solidFill>
              </a:rPr>
              <a:t>музейных предметов и культурных ценностей, принятых из других организаций и от физических лиц на временное хранение </a:t>
            </a: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57200" y="2221213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5012" y="2382862"/>
            <a:ext cx="1143149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Экспонирование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835" y="3357950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Реставрация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791" y="2870406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Изучение музейных </a:t>
            </a:r>
            <a:r>
              <a:rPr lang="ru-RU" dirty="0" smtClean="0"/>
              <a:t>предметов (только для музеев) 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96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1871662"/>
          </a:xfrm>
        </p:spPr>
        <p:txBody>
          <a:bodyPr lIns="0"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</a:rPr>
              <a:t>Х</a:t>
            </a:r>
            <a:r>
              <a:rPr lang="en-US" dirty="0" smtClean="0">
                <a:solidFill>
                  <a:schemeClr val="tx2"/>
                </a:solidFill>
              </a:rPr>
              <a:t>XI</a:t>
            </a:r>
            <a:r>
              <a:rPr lang="en-US" dirty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.</a:t>
            </a:r>
            <a:r>
              <a:rPr lang="ru-RU" dirty="0">
                <a:solidFill>
                  <a:schemeClr val="tx2"/>
                </a:solidFill>
              </a:rPr>
              <a:t> Использование </a:t>
            </a:r>
            <a:r>
              <a:rPr lang="ru-RU" dirty="0">
                <a:solidFill>
                  <a:schemeClr val="tx2"/>
                </a:solidFill>
              </a:rPr>
              <a:t>музейных предметов и культурных ценностей, принятых из других организаций и от физических лиц на временное хранение </a:t>
            </a: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57200" y="2221213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2494" y="4036000"/>
            <a:ext cx="11431494" cy="1554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23.2 Экспонирование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готовит запросы в музеи. 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осуществляет страхование музейных предметов.  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готовит документы, закрепляющие временное хранение. Кто их утверждает. </a:t>
            </a:r>
          </a:p>
          <a:p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готовит топографическую опись.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124" y="2382862"/>
            <a:ext cx="11430864" cy="15542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23.1. Порядок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ведения книг регистрации актов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приема на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временное хранение музейных предметов,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и форма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указанной книги (пункт 36.8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Какие виды книг ведутся (общая, экспонирование, реставрация, экспертиза, научное изучение).</a:t>
            </a:r>
          </a:p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Форма книги регистрации актов приема музейных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</a:rPr>
              <a:t>предметов (состав сведений, форма в приложении). 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spcAft>
                <a:spcPts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</a:rPr>
              <a:t>Кто вносит сведения в книгу и присваивает временные учетные номера, проводит маркировку предметов.</a:t>
            </a:r>
            <a:endParaRPr lang="ru-RU" sz="1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8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6" y="163328"/>
            <a:ext cx="10961914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Контакты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>
            <a:off x="620486" y="1077040"/>
            <a:ext cx="10961914" cy="0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73151" y="1374062"/>
            <a:ext cx="5581069" cy="10094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Email:</a:t>
            </a:r>
            <a:r>
              <a:rPr lang="en-US" sz="2200" dirty="0" smtClean="0"/>
              <a:t> </a:t>
            </a:r>
            <a:r>
              <a:rPr lang="en-US" sz="2200" b="1" dirty="0" smtClean="0">
                <a:hlinkClick r:id="rId2"/>
              </a:rPr>
              <a:t>nmo@nriph.ru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15173" y="4911852"/>
            <a:ext cx="5640512" cy="950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Телефон</a:t>
            </a:r>
            <a:r>
              <a:rPr lang="ru-RU" sz="2200" dirty="0">
                <a:solidFill>
                  <a:schemeClr val="tx1"/>
                </a:solidFill>
              </a:rPr>
              <a:t>: </a:t>
            </a:r>
            <a:r>
              <a:rPr lang="ru-RU" sz="2200" b="1" dirty="0">
                <a:solidFill>
                  <a:schemeClr val="tx1"/>
                </a:solidFill>
              </a:rPr>
              <a:t>8 (495) 917-90-41 (доб.147</a:t>
            </a:r>
            <a:r>
              <a:rPr lang="ru-RU" sz="22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70463" y="3100726"/>
            <a:ext cx="5678106" cy="10094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Сайт</a:t>
            </a:r>
            <a:r>
              <a:rPr lang="en-US" sz="2200" dirty="0" smtClean="0">
                <a:solidFill>
                  <a:schemeClr val="tx1"/>
                </a:solidFill>
              </a:rPr>
              <a:t>: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0070C0"/>
                </a:solidFill>
              </a:rPr>
              <a:t>https://nmo.nriph.ru/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7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ByDLIhWgWZwrmfByPZfg"/>
</p:tagLst>
</file>

<file path=ppt/theme/theme1.xml><?xml version="1.0" encoding="utf-8"?>
<a:theme xmlns:a="http://schemas.openxmlformats.org/drawingml/2006/main" name="Тема Office">
  <a:themeElements>
    <a:clrScheme name="Custom 1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8706"/>
      </a:accent1>
      <a:accent2>
        <a:srgbClr val="F19E05"/>
      </a:accent2>
      <a:accent3>
        <a:srgbClr val="F2B703"/>
      </a:accent3>
      <a:accent4>
        <a:srgbClr val="EFEFF2"/>
      </a:accent4>
      <a:accent5>
        <a:srgbClr val="221626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" id="{9AD4019F-1F66-44E6-AB39-610CC70E5BCC}" vid="{E34DEB95-5B72-4444-B482-EEEAC64059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семашко</Template>
  <TotalTime>46233</TotalTime>
  <Words>1261</Words>
  <Application>Microsoft Office PowerPoint</Application>
  <PresentationFormat>Широкоэкранный</PresentationFormat>
  <Paragraphs>144</Paragraphs>
  <Slides>16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Segoe UI</vt:lpstr>
      <vt:lpstr>Segoe UI Light</vt:lpstr>
      <vt:lpstr>Тема Office</vt:lpstr>
      <vt:lpstr>think-cell Slide</vt:lpstr>
      <vt:lpstr>Москва  12 мая  2026 года </vt:lpstr>
      <vt:lpstr>План изучению темы:  «Разработка Внутримузейных правил»</vt:lpstr>
      <vt:lpstr>Обязательные требования, устанавливаемые ВП</vt:lpstr>
      <vt:lpstr>Обязательные требования, устанавливаемые ВП</vt:lpstr>
      <vt:lpstr>Презентация PowerPoint</vt:lpstr>
      <vt:lpstr>Разделы </vt:lpstr>
      <vt:lpstr>Разделы</vt:lpstr>
      <vt:lpstr>Разделы</vt:lpstr>
      <vt:lpstr>Презентация PowerPoint</vt:lpstr>
      <vt:lpstr>Виды использование музейных предметов внутри музея</vt:lpstr>
      <vt:lpstr>ХXI. Использование музейных предметов внутри музея (внутримузейные передачи)</vt:lpstr>
      <vt:lpstr>Виды использование музейных предметов  за пределами музея  (выдачи музейных предметов за пределы музея)</vt:lpstr>
      <vt:lpstr>ХXII. Использование музейных предметов  за пределами музея  (выдачи музейных предметов за пределы музея)</vt:lpstr>
      <vt:lpstr>Виды использование музейных предметов и культурных ценностей, принятых из других организаций и от физических лиц на временное хранение </vt:lpstr>
      <vt:lpstr>ХXIII. Использование музейных предметов и культурных ценностей, принятых из других организаций и от физических лиц на временное хранение 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 Иван Иванович</dc:title>
  <dc:creator>Абрамов</dc:creator>
  <cp:lastModifiedBy>Helen</cp:lastModifiedBy>
  <cp:revision>456</cp:revision>
  <cp:lastPrinted>2026-04-13T12:08:49Z</cp:lastPrinted>
  <dcterms:created xsi:type="dcterms:W3CDTF">2021-02-19T07:51:30Z</dcterms:created>
  <dcterms:modified xsi:type="dcterms:W3CDTF">2026-05-17T08:20:27Z</dcterms:modified>
</cp:coreProperties>
</file>