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317" r:id="rId3"/>
    <p:sldId id="372" r:id="rId4"/>
    <p:sldId id="390" r:id="rId5"/>
    <p:sldId id="378" r:id="rId6"/>
    <p:sldId id="323" r:id="rId7"/>
    <p:sldId id="371" r:id="rId8"/>
    <p:sldId id="391" r:id="rId9"/>
    <p:sldId id="370" r:id="rId10"/>
    <p:sldId id="373" r:id="rId11"/>
    <p:sldId id="374" r:id="rId12"/>
    <p:sldId id="392" r:id="rId13"/>
    <p:sldId id="324" r:id="rId14"/>
    <p:sldId id="362" r:id="rId15"/>
    <p:sldId id="398" r:id="rId16"/>
    <p:sldId id="361" r:id="rId17"/>
    <p:sldId id="394" r:id="rId18"/>
    <p:sldId id="393" r:id="rId19"/>
    <p:sldId id="363" r:id="rId20"/>
    <p:sldId id="381" r:id="rId21"/>
    <p:sldId id="327" r:id="rId22"/>
    <p:sldId id="385" r:id="rId23"/>
    <p:sldId id="396" r:id="rId24"/>
    <p:sldId id="383" r:id="rId25"/>
    <p:sldId id="382" r:id="rId26"/>
    <p:sldId id="399" r:id="rId27"/>
    <p:sldId id="365" r:id="rId28"/>
    <p:sldId id="332" r:id="rId29"/>
    <p:sldId id="387" r:id="rId30"/>
    <p:sldId id="388" r:id="rId31"/>
    <p:sldId id="400" r:id="rId32"/>
    <p:sldId id="401" r:id="rId33"/>
    <p:sldId id="316" r:id="rId34"/>
  </p:sldIdLst>
  <p:sldSz cx="12192000" cy="6858000"/>
  <p:notesSz cx="6799263" cy="9929813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C01"/>
    <a:srgbClr val="FF5050"/>
    <a:srgbClr val="CC0000"/>
    <a:srgbClr val="FF6600"/>
    <a:srgbClr val="42526B"/>
    <a:srgbClr val="FCA321"/>
    <a:srgbClr val="FDBE20"/>
    <a:srgbClr val="293341"/>
    <a:srgbClr val="7F94AB"/>
    <a:srgbClr val="C5C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167"/>
  </p:normalViewPr>
  <p:slideViewPr>
    <p:cSldViewPr snapToGrid="0" snapToObjects="1" showGuides="1">
      <p:cViewPr varScale="1">
        <p:scale>
          <a:sx n="104" d="100"/>
          <a:sy n="104" d="100"/>
        </p:scale>
        <p:origin x="90" y="1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D8C96-A281-BE4A-8920-AC978D51979C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4F282-BE79-6146-BA61-9EEBC12ED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hristinhumephoto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recruitment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Christin Hume</a:t>
            </a:r>
            <a:r>
              <a:rPr lang="en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2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04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5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CB63D-7643-1E4F-8DDC-24CE2AA16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34E22-6D1B-F043-B658-F19DD188C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3D9DCC-9361-BC4E-AC06-33A154757611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3E14CC-125E-7B45-8B2C-CF6FB4BB1311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E459396-4EBC-C548-918B-331A5244FFE1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2D86BC-2EAC-6E4A-B45C-D006089EC28C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1ACF28DE-2A61-4C0D-AE74-DBA18B3E9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3FD7-2C09-9348-9D0E-06F46875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B297E-04E5-6E43-843B-5DFB995B6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825625"/>
            <a:ext cx="111601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5F298ED2-09FB-4623-822F-74B6441594C2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35445E2-4E00-462B-A840-546BBE55DE1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Parallelogram 13">
            <a:extLst>
              <a:ext uri="{FF2B5EF4-FFF2-40B4-BE49-F238E27FC236}">
                <a16:creationId xmlns:a16="http://schemas.microsoft.com/office/drawing/2014/main" id="{2662740A-9969-43E7-AA56-B22D54AE5178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333BD7-B2E5-4091-ABEA-22BFB4778059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9555910B-C3F7-49BF-AA66-75E374D5FD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4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F53B9-D8CC-CA47-825A-BAB45512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894B2-5C5B-6445-9C2B-F916E997F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E7E0B15C-53CF-40C6-8AF2-0CDA8E929AD9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EB6484E-7621-4436-AC5D-776C0A755EF5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69F68D6C-AF83-4964-972A-FFF1A6D54F01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902AE-3762-46BC-9962-B28FFCE7CFA5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008914F4-8E3D-4BCE-A171-E6571A67B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3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FB4A-B1C2-134C-BD06-EC4DF921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020E3-0C95-8146-8C53-AD951A09A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F6684-1A3B-5442-AE47-D8B182343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EA7A1238-F63C-4739-8E2D-B6BD42C40B8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B970F2-58A4-40B5-BDE1-0F17F8AF912F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55DD9060-B9AB-4723-9948-F242FED69EB5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68347E-7514-4BD9-888A-AD86A0E9C0A2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2F48989-E0CC-4F29-933D-9A7C17EB8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3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4063-0260-324B-8BE9-419900C3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4C7C3-D5AD-F54F-9AA8-369FE1206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B679A-806F-2843-AAFB-7A3D778D2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3E9C4-01C0-6146-A854-046AC276D7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12ACC-AC8B-AE45-B434-6CB627D50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D062302B-B9F0-45A2-B0FD-8869F0EA74AB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846DE21-112B-42C6-9921-EFDBCE58F1D1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Parallelogram 13">
            <a:extLst>
              <a:ext uri="{FF2B5EF4-FFF2-40B4-BE49-F238E27FC236}">
                <a16:creationId xmlns:a16="http://schemas.microsoft.com/office/drawing/2014/main" id="{68E0F3EE-2D60-4F4B-9CDB-E77E8CC5EB2C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65E633-6EAB-4D83-8ABD-8070616B1354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33122EF3-36E8-427A-A1B6-450B0A735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7F1A-9513-7247-A856-31C213C2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C85AE6E-15D4-4930-9290-26375237B547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80B4ADB-0ADE-4236-BF78-266D5C3988AD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Parallelogram 13">
            <a:extLst>
              <a:ext uri="{FF2B5EF4-FFF2-40B4-BE49-F238E27FC236}">
                <a16:creationId xmlns:a16="http://schemas.microsoft.com/office/drawing/2014/main" id="{22828118-2958-4AC5-B926-943955B526EE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84A7A4-ED9B-4329-94B4-1B4B2E5B3EDB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262ECA97-C12B-4DDF-BF73-A517C63DF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3804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88730CB6-201F-4791-9252-8275D36E541A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9DCE0D5-F1C8-4C50-8B8A-7D96F1B93BC7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Parallelogram 13">
            <a:extLst>
              <a:ext uri="{FF2B5EF4-FFF2-40B4-BE49-F238E27FC236}">
                <a16:creationId xmlns:a16="http://schemas.microsoft.com/office/drawing/2014/main" id="{120D69FC-5B86-4860-A13F-EE6DCAA727EC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7449F4-F7A2-4D9F-BF90-3EC8E5F38DBA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D02C847-7909-4EFC-9FD9-9E0E103C3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7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98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4E2B-78FA-AF43-8B4E-7A0205C5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6695-62C6-3443-8CB8-695A7B1EE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9539A-BA0B-EA49-AB9E-F449F299B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8E83A94B-1600-4029-9464-F9AAE70343F0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EA87D5A-A0D1-4EBF-A0DF-F2F3A908D0E0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8D15831C-77CC-4CE7-83CB-8C958F1E7A4B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2EA64-1CD8-4764-B418-0C28485E5810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6EEA3C9C-41F3-42C1-BBD2-F8A8CC5F9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1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437E-5AF1-DE41-A5AB-37D3EFAAF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2D56A2-847F-554A-8B61-D9118C3F9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93E83-FA87-0843-BD32-999355DA9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80A248A6-5B8A-4A0A-BD02-639A3F3FADA9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F43B21-77D6-4108-8CDD-AE7BF22A2FE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4E745843-3A7B-4181-BFE7-D0D6DFF8ABAF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7AD32C-3CCB-4174-85CF-A6EEE20478D2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50638831-6651-438A-BA25-E16518C87B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7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74640-6AF9-564C-B2B6-F05D1AB6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7BB5C-051F-F54E-94F3-0DE8E148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5937" y="1825625"/>
            <a:ext cx="11160126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C4657686-72B8-4EE8-82F0-C2A100EE090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0313AA-29AE-4426-9F83-A34528D2B96A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5FEED608-C4AE-4C33-906D-472ED9710570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24209F-1443-40A1-A05F-B1A2E9297848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8107723B-BDBB-4B62-B3C0-7679823C74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65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31C43F-2755-7644-923B-C0AE04A360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52C5E-4724-0E44-9D74-E948798F2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842EFE5E-ACB3-47CA-B0FE-9FD3C054FC6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9A54DA2-F6B4-44D2-818A-1B93127BD99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91CF2165-4457-4E4F-B7E3-CE50A4BE16C4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34F5D1-73E4-4339-B3F8-EB3E9BA42374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FE8DA4A3-F5C2-4BE7-904A-A0D9D41C0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0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8E94FC0-35D2-44AE-AEE5-71505C6D0A2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80384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think-cell Slide" r:id="rId17" imgW="383" imgH="384" progId="TCLayout.ActiveDocument.1">
                  <p:embed/>
                </p:oleObj>
              </mc:Choice>
              <mc:Fallback>
                <p:oleObj name="think-cell Slide" r:id="rId17" imgW="383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A7D9650-46B3-4E96-A668-2171F650283E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4A4A6-6757-E34C-869B-A73947FBD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5126"/>
            <a:ext cx="11160126" cy="903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F96B-B991-4D47-B8A1-D2EE9230D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551709"/>
            <a:ext cx="11160126" cy="462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3997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nmo@nriph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A2F45-9383-474F-98DA-D76267195DB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382250" y="6186118"/>
            <a:ext cx="1581149" cy="581698"/>
          </a:xfr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Москва </a:t>
            </a:r>
            <a:r>
              <a:rPr lang="ru-RU" sz="1400" b="0" dirty="0">
                <a:solidFill>
                  <a:schemeClr val="bg2"/>
                </a:solidFill>
                <a:latin typeface="Segoe UI Light" panose="020B0502040204020203" pitchFamily="34" charset="0"/>
              </a:rPr>
              <a:t/>
            </a:r>
            <a:br>
              <a:rPr lang="ru-RU" sz="1400" b="0" dirty="0">
                <a:solidFill>
                  <a:schemeClr val="bg2"/>
                </a:solidFill>
                <a:latin typeface="Segoe UI Light" panose="020B0502040204020203" pitchFamily="34" charset="0"/>
              </a:rPr>
            </a:br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21 апреля </a:t>
            </a:r>
            <a:b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</a:br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 2026 года </a:t>
            </a:r>
            <a:endParaRPr lang="en-US" sz="1400" b="0" dirty="0">
              <a:solidFill>
                <a:schemeClr val="bg2"/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68BF83-B280-A444-BA4A-3191324A5932}"/>
              </a:ext>
            </a:extLst>
          </p:cNvPr>
          <p:cNvSpPr txBox="1">
            <a:spLocks/>
          </p:cNvSpPr>
          <p:nvPr/>
        </p:nvSpPr>
        <p:spPr>
          <a:xfrm>
            <a:off x="599774" y="1223098"/>
            <a:ext cx="11175181" cy="408573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ru-RU" sz="3500" dirty="0" smtClean="0">
                <a:solidFill>
                  <a:schemeClr val="bg1"/>
                </a:solidFill>
              </a:rPr>
              <a:t>Внутримузейные правила </a:t>
            </a:r>
            <a:r>
              <a:rPr lang="en-US" sz="3500" dirty="0" smtClean="0">
                <a:solidFill>
                  <a:schemeClr val="bg1"/>
                </a:solidFill>
              </a:rPr>
              <a:t/>
            </a:r>
            <a:br>
              <a:rPr lang="en-US" sz="3500" dirty="0" smtClean="0">
                <a:solidFill>
                  <a:schemeClr val="bg1"/>
                </a:solidFill>
              </a:rPr>
            </a:br>
            <a:r>
              <a:rPr lang="ru-RU" sz="3500" dirty="0" smtClean="0">
                <a:solidFill>
                  <a:schemeClr val="bg1"/>
                </a:solidFill>
              </a:rPr>
              <a:t>комплектования, учета, хранения и использования музейных предметов </a:t>
            </a:r>
            <a:r>
              <a:rPr lang="ru-RU" sz="3500" dirty="0" smtClean="0">
                <a:solidFill>
                  <a:schemeClr val="bg1"/>
                </a:solidFill>
              </a:rPr>
              <a:t>и </a:t>
            </a:r>
            <a:r>
              <a:rPr lang="ru-RU" sz="3500" dirty="0" err="1" smtClean="0">
                <a:solidFill>
                  <a:schemeClr val="bg1"/>
                </a:solidFill>
              </a:rPr>
              <a:t>музейынх</a:t>
            </a:r>
            <a:r>
              <a:rPr lang="ru-RU" sz="3500" dirty="0" smtClean="0">
                <a:solidFill>
                  <a:schemeClr val="bg1"/>
                </a:solidFill>
              </a:rPr>
              <a:t> коллекций– </a:t>
            </a:r>
            <a:r>
              <a:rPr lang="en-US" sz="3500" dirty="0" smtClean="0">
                <a:solidFill>
                  <a:schemeClr val="bg1"/>
                </a:solidFill>
              </a:rPr>
              <a:t/>
            </a:r>
            <a:br>
              <a:rPr lang="en-US" sz="3500" dirty="0" smtClean="0">
                <a:solidFill>
                  <a:schemeClr val="bg1"/>
                </a:solidFill>
              </a:rPr>
            </a:br>
            <a:r>
              <a:rPr lang="ru-RU" sz="3500" dirty="0" smtClean="0">
                <a:solidFill>
                  <a:schemeClr val="bg1"/>
                </a:solidFill>
              </a:rPr>
              <a:t>основной локальный нормативный акт музея. </a:t>
            </a:r>
            <a:r>
              <a:rPr lang="ru-RU" sz="3000" dirty="0" smtClean="0">
                <a:solidFill>
                  <a:schemeClr val="bg1"/>
                </a:solidFill>
              </a:rPr>
              <a:t>Часть </a:t>
            </a:r>
            <a:r>
              <a:rPr lang="en-US" sz="3000" dirty="0" smtClean="0">
                <a:solidFill>
                  <a:schemeClr val="bg1"/>
                </a:solidFill>
              </a:rPr>
              <a:t>I</a:t>
            </a:r>
            <a:r>
              <a:rPr lang="ru-RU" sz="3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3000" dirty="0" smtClean="0">
                <a:solidFill>
                  <a:schemeClr val="bg1"/>
                </a:solidFill>
              </a:rPr>
              <a:t>Структура документа. </a:t>
            </a:r>
          </a:p>
          <a:p>
            <a:r>
              <a:rPr lang="ru-RU" sz="3000" dirty="0" smtClean="0">
                <a:solidFill>
                  <a:schemeClr val="bg1"/>
                </a:solidFill>
              </a:rPr>
              <a:t>Состав фондов, маркировка, комплектование и учет музейных предметов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0A2F45-9383-474F-98DA-D76267195DBF}"/>
              </a:ext>
            </a:extLst>
          </p:cNvPr>
          <p:cNvSpPr txBox="1">
            <a:spLocks/>
          </p:cNvSpPr>
          <p:nvPr/>
        </p:nvSpPr>
        <p:spPr>
          <a:xfrm>
            <a:off x="5427195" y="900635"/>
            <a:ext cx="6500160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r"/>
            <a:r>
              <a:rPr lang="ru-RU" sz="32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Фомичева Елена Анатольевна </a:t>
            </a:r>
            <a:endParaRPr lang="en-US" sz="3200" b="0" dirty="0">
              <a:solidFill>
                <a:schemeClr val="bg2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40" y="163328"/>
            <a:ext cx="11445875" cy="90328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План изучению темы: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«Разработка Внутримузейных правил»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7941" y="133559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49052" y="3618179"/>
            <a:ext cx="897533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плановые и внеплановые проверки наличия музейных предметов,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исключение музейных предметов и учетных записей, внесение изменений в книги учета </a:t>
            </a:r>
            <a:endParaRPr lang="ru-RU" b="0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0643" y="1569850"/>
            <a:ext cx="898414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Структура документа.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состав фондов, маркировка, комплектование и учет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музейных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предметов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658" y="1569850"/>
            <a:ext cx="66741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658" y="3618179"/>
            <a:ext cx="65133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III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56170" y="3618179"/>
            <a:ext cx="148719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09.06.2026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9051" y="4780843"/>
            <a:ext cx="897533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хранение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музейных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предметов, обеспечение сохранности и безопасности </a:t>
            </a:r>
            <a:endParaRPr lang="ru-RU" b="0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940" y="4780843"/>
            <a:ext cx="67015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IV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256362" y="4780843"/>
            <a:ext cx="153016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30.06.2026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63646" y="1585351"/>
            <a:ext cx="153016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21.04.2026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9052" y="2732514"/>
            <a:ext cx="897533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использование музейных предметов (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внутримузейные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внемузейные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передачи)</a:t>
            </a:r>
            <a:endParaRPr lang="ru-RU" b="0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7941" y="2732514"/>
            <a:ext cx="67015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II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56363" y="2732514"/>
            <a:ext cx="153016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12.05.2026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2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40" y="163327"/>
            <a:ext cx="11445875" cy="1478837"/>
          </a:xfrm>
        </p:spPr>
        <p:txBody>
          <a:bodyPr lIns="0"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Внутримузейные правила комплектования, учета, хранения и использования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и музейных коллекций (далее – ВП)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81514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7941" y="2166129"/>
            <a:ext cx="11445874" cy="101566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Цель: 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Определить взаимоотношения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должностных лиц и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</a:rPr>
              <a:t>разоичных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структурных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подразделений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Организации по 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реализации основных процессов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оборота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музейных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предметов</a:t>
            </a:r>
            <a:endParaRPr lang="ru-RU" sz="2000" b="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60783" y="5143891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Единые правила, пункт 1.4.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7941" y="4095443"/>
            <a:ext cx="1144587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Отражают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специфику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организации учетно-хранительской и научно-фондовой работы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в музее/организации</a:t>
            </a:r>
            <a:endParaRPr lang="ru-RU" sz="2000" b="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941" y="3522354"/>
            <a:ext cx="1144587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0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Утверждаются локальным актом организации (Института/Университета) </a:t>
            </a:r>
            <a:endParaRPr lang="ru-RU" sz="2000" b="0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6961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Общие рекомендации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283148" y="95202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0658" y="2715206"/>
            <a:ext cx="114481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Не переписывать из Единых правил и других НПА целые разделы с обязательными нормативными требованиями и рекомендациями. При необходимости сделать ссылки на структурные единицы этих НПА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0658" y="4931497"/>
            <a:ext cx="114481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Не использовать декларативных формулировок (Музей должен осуществлять учет…)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8416" y="1962151"/>
            <a:ext cx="114481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Документ должен содержать описание всех процессов, связанных с оборотом музейных предметов,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с указанием должностей и сроков исполнения (желательно). 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537" y="1184165"/>
            <a:ext cx="1144587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Документ должен содержать все обязательные локальные требования, установление которых  Едиными правилами и другими НПА отнесено к ВП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0658" y="4166738"/>
            <a:ext cx="114481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Документ может содержать формы документов, используемые в Организации (кроме форм документов, установленных НПА)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416" y="5410204"/>
            <a:ext cx="114481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Не использовать общих формулировок (Музей принимает предметы на временное хранение…)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416" y="3440972"/>
            <a:ext cx="114481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 связи с отсутствием требований к юридико-технической технике локальных актов, с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целью повышения наглядности можно текст заменить табличной формой или блок-схемой. </a:t>
            </a:r>
          </a:p>
        </p:txBody>
      </p:sp>
    </p:spTree>
    <p:extLst>
      <p:ext uri="{BB962C8B-B14F-4D97-AF65-F5344CB8AC3E}">
        <p14:creationId xmlns:p14="http://schemas.microsoft.com/office/powerpoint/2010/main" val="424545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451644"/>
            <a:ext cx="11445875" cy="877094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Общие рекомендации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6186" y="1452379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6187" y="3495711"/>
            <a:ext cx="3737728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Абзац 3 пункта 2.2.2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редакции приказа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от </a:t>
            </a:r>
            <a:r>
              <a:rPr lang="ru-RU" b="1" dirty="0"/>
              <a:t>23.07.2020 </a:t>
            </a:r>
            <a:r>
              <a:rPr lang="en-US" b="1" dirty="0"/>
              <a:t>N 827</a:t>
            </a:r>
            <a:r>
              <a:rPr lang="ru-RU" b="1" dirty="0" smtClean="0"/>
              <a:t>:</a:t>
            </a:r>
          </a:p>
          <a:p>
            <a:r>
              <a:rPr lang="ru-RU" dirty="0" smtClean="0"/>
              <a:t>«археологические </a:t>
            </a:r>
            <a:r>
              <a:rPr lang="ru-RU" dirty="0"/>
              <a:t>материалы, добытые в результате раскопок,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 </a:t>
            </a:r>
            <a:r>
              <a:rPr lang="ru-RU" dirty="0"/>
              <a:t>также случайных </a:t>
            </a:r>
            <a:r>
              <a:rPr lang="ru-RU" dirty="0" smtClean="0"/>
              <a:t>находок»;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67201" y="3495711"/>
            <a:ext cx="7520522" cy="25853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Абзац 3 пункта 2.2.2 в редакции приказа </a:t>
            </a:r>
            <a:br>
              <a:rPr lang="ru-RU" dirty="0" smtClean="0"/>
            </a:br>
            <a:r>
              <a:rPr lang="ru-RU" b="1" dirty="0" smtClean="0"/>
              <a:t>от </a:t>
            </a:r>
            <a:r>
              <a:rPr lang="ru-RU" b="1" dirty="0"/>
              <a:t>26.08.2021 N </a:t>
            </a:r>
            <a:r>
              <a:rPr lang="ru-RU" b="1" dirty="0" smtClean="0"/>
              <a:t>1414:</a:t>
            </a:r>
          </a:p>
          <a:p>
            <a:r>
              <a:rPr lang="ru-RU" dirty="0" smtClean="0"/>
              <a:t> «археологические </a:t>
            </a:r>
            <a:r>
              <a:rPr lang="ru-RU" dirty="0"/>
              <a:t>предметы, включая антропогенные, антропологические, палеозоологические, палеоботанические и иные объекты, извлеченные в результате археологических </a:t>
            </a:r>
            <a:r>
              <a:rPr lang="ru-RU" dirty="0" smtClean="0"/>
              <a:t>полевых </a:t>
            </a:r>
            <a:r>
              <a:rPr lang="ru-RU" dirty="0"/>
              <a:t>работ (работ по выявлению и изучению объектов археологического наследия, включая работы, имеющие целью поиск и изъятие археологических предметов), имеющие историко-культурную и художественную ценность (далее - индивидуальные археологические предметы</a:t>
            </a:r>
            <a:r>
              <a:rPr lang="ru-RU" dirty="0" smtClean="0"/>
              <a:t>)»;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6186" y="2621524"/>
            <a:ext cx="1143635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Состав основного фонда </a:t>
            </a:r>
            <a:r>
              <a:rPr lang="ru-RU" dirty="0"/>
              <a:t>в </a:t>
            </a:r>
            <a:r>
              <a:rPr lang="ru-RU" dirty="0" smtClean="0"/>
              <a:t>отношении музейных предметов, </a:t>
            </a:r>
            <a:br>
              <a:rPr lang="ru-RU" dirty="0" smtClean="0"/>
            </a:br>
            <a:r>
              <a:rPr lang="ru-RU" dirty="0" smtClean="0"/>
              <a:t>документирующих </a:t>
            </a:r>
            <a:r>
              <a:rPr lang="ru-RU" dirty="0"/>
              <a:t>историю и развитие человеческого общества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3143" y="1774106"/>
            <a:ext cx="1144587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Документ должен содержать все обязательные локальные требования, установление которых  Едиными правилами и другими НПА отнесено к ВП</a:t>
            </a:r>
            <a:endParaRPr lang="ru-RU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21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" y="138512"/>
            <a:ext cx="11445875" cy="696077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Обязательные требования, устанавливаемые ВП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225190" y="768515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4495" y="861715"/>
            <a:ext cx="11466569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перечень  фондов музейных предметов на основании решения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ЭФЗК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(пункт 2.1);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7374" y="2965452"/>
            <a:ext cx="11487401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порядок утверждения актов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</a:rPr>
              <a:t>ВХ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</a:rPr>
              <a:t>ЭФЗК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, ведения книги регистрации, способа проставления номеров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</a:rPr>
              <a:t>ВХ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</a:rPr>
              <a:t>ЭФЗК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на предметах (пункт 7.6);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2767" y="3636788"/>
            <a:ext cx="11487401" cy="11387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для музеев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, имеющих филиалы и обособленные структурные подразделения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– </a:t>
            </a:r>
          </a:p>
          <a:p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система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учета (объединенная, обособленная)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(пункт 9.1);</a:t>
            </a:r>
          </a:p>
          <a:p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порядок обмена учетными сведениями между головным музеем и филиалом (обособленным структурным подразделением)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пункт 9.4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488" y="4840257"/>
            <a:ext cx="11487401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условное обозначение категории фонда музейных предметов (пункт 9.3);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76666" y="6075427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Единые правила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811" y="1728776"/>
            <a:ext cx="11487507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способ нумерации (валовый или ежегодный) всех видов актов (пункт 6.21);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8811" y="2135829"/>
            <a:ext cx="11466541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порядок организации хранения учетных документов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(централизованный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децентрализованный) (пункт 6.37);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8811" y="1305209"/>
            <a:ext cx="11478631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передачи музейных предметов на ответственное хранение (пункт 5.2);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4495" y="2535558"/>
            <a:ext cx="11478631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хранения предметов, принятых на экспертизу и (или) для представления на ЭФЗК музея (пункт 7.4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964" y="5258896"/>
            <a:ext cx="11484204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ведения книг регистрации актов приема/выдачи на временное хранение музейных предметов, и также форму указанной книги (пункт 36.8); </a:t>
            </a:r>
          </a:p>
        </p:txBody>
      </p:sp>
    </p:spTree>
    <p:extLst>
      <p:ext uri="{BB962C8B-B14F-4D97-AF65-F5344CB8AC3E}">
        <p14:creationId xmlns:p14="http://schemas.microsoft.com/office/powerpoint/2010/main" val="331073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739343"/>
          </a:xfrm>
        </p:spPr>
        <p:txBody>
          <a:bodyPr lIns="0"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Обязательные </a:t>
            </a:r>
            <a:r>
              <a:rPr lang="ru-RU" dirty="0" smtClean="0">
                <a:solidFill>
                  <a:schemeClr val="tx2"/>
                </a:solidFill>
              </a:rPr>
              <a:t>требования, устанавливаемые ВП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8661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6851" y="2965314"/>
            <a:ext cx="1150361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формат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место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проставления отметки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 наличии музейного предмета при проведении проверки наличия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54.10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6718" y="2174629"/>
            <a:ext cx="1150169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детальные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 к содержанию книги осмотра музейных предметов (пункт 41.12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6718" y="989747"/>
            <a:ext cx="11493752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части организации реставрации музейных предметов:</a:t>
            </a:r>
          </a:p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функционирования реставрационного совета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41.3);</a:t>
            </a:r>
          </a:p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детальные требования к содержанию реставрационного паспорта и протокола реставрации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 41.11);</a:t>
            </a:r>
          </a:p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учета,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хранения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реставрационной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документации (пункт 41.13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52397" y="3636914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Единые правила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2617" y="3995245"/>
            <a:ext cx="11507853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названия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специальных коллекций и их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шифры отражаются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во </a:t>
            </a:r>
            <a:r>
              <a:rPr lang="ru-RU" sz="1700" dirty="0" err="1">
                <a:solidFill>
                  <a:schemeClr val="tx2">
                    <a:lumMod val="50000"/>
                  </a:schemeClr>
                </a:solidFill>
              </a:rPr>
              <a:t>внутримузейных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 правилах</a:t>
            </a:r>
          </a:p>
          <a:p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при условии  утверждения их ЭФЗК (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пункт 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64);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52" y="4657511"/>
            <a:ext cx="11511560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работы с учетной документацией и сведениями о музейных предметах, содержащих драгоценные металлы и/или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камни 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102);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811" y="5319777"/>
            <a:ext cx="1151060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допуска исследователей к учетной документации и сведениям о музейных предметах, содержащих драгоценные металлы и/или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камни 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102);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313" y="2564658"/>
            <a:ext cx="11482562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spc="-40" dirty="0">
                <a:solidFill>
                  <a:schemeClr val="tx2">
                    <a:lumMod val="50000"/>
                  </a:schemeClr>
                </a:solidFill>
              </a:rPr>
              <a:t>систему учетной маркировки и способы нанесения учетных обозначений на каждый вид музейных предметов (пункт 53.8</a:t>
            </a:r>
            <a:r>
              <a:rPr lang="ru-RU" sz="1700" spc="-40" dirty="0" smtClean="0">
                <a:solidFill>
                  <a:schemeClr val="tx2">
                    <a:lumMod val="50000"/>
                  </a:schemeClr>
                </a:solidFill>
              </a:rPr>
              <a:t>) </a:t>
            </a:r>
            <a:endParaRPr lang="ru-RU" sz="1700" spc="-4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47730" y="6073630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Правила ДМДК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498133" y="1540024"/>
            <a:ext cx="11156362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Примерная структура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45" y="104743"/>
            <a:ext cx="11445875" cy="764531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Разделы 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27501" y="86927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9891" y="991963"/>
            <a:ext cx="11431494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I. Общие положения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505" y="1831093"/>
            <a:ext cx="11432715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III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Перечень и структура фондов музейных предметов, входящих в собрание музея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500" y="2735359"/>
            <a:ext cx="11432716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Маркировка музейных предметов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7500" y="3156172"/>
            <a:ext cx="11431494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Организация комплектования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фондов музейных предметов. Прием предметов на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ВХ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ЭФЗК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9344" y="1396429"/>
            <a:ext cx="11432715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II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. 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Общие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положения по учету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музейных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предметов и культурных ценностей.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9345" y="3592493"/>
            <a:ext cx="11434030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smtClean="0">
                <a:solidFill>
                  <a:schemeClr val="tx2">
                    <a:lumMod val="50000"/>
                  </a:schemeClr>
                </a:solidFill>
              </a:rPr>
              <a:t>VII.</a:t>
            </a:r>
            <a:r>
              <a:rPr lang="ru-RU" sz="1600" smtClean="0">
                <a:solidFill>
                  <a:schemeClr val="tx2">
                    <a:lumMod val="50000"/>
                  </a:schemeClr>
                </a:solidFill>
              </a:rPr>
              <a:t> Дофондовый учет культурных ценностей и музейных предметов. Экспертиза ЭФЗК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1670" y="5007285"/>
            <a:ext cx="11411339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X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Регистрация музейных предметов в книгах поступлений.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061" y="5408160"/>
            <a:ext cx="11417428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X.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Передача музейных предметов на ответственное хранение хранителю фондовой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коллекции.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0566" y="4344800"/>
            <a:ext cx="11422597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II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. Прием на постоянное хранение музейных предметов, подлежащих включению в состав Музейного фонда, и предметов иных фондов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0566" y="5824424"/>
            <a:ext cx="11402782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 Централизованный государственный учет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музейных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предметов основного фонда.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3052" y="2294289"/>
            <a:ext cx="11432715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IV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 Организация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временного хранения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музейных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предметов и культурных ценностей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, не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входящих в собрание музея 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2505" y="3921542"/>
            <a:ext cx="1143403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Хранение временных поступлений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ВХ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ЭФЗК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4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8" y="141218"/>
            <a:ext cx="11445875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Разделы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06661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7460" y="2139488"/>
            <a:ext cx="11445874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IV.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Исключение музейных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предметов из состава Музейного фонда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Российской Федерации.  </a:t>
            </a:r>
          </a:p>
          <a:p>
            <a:pPr algn="just"/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Исключение музейных предметов из состава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иного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фонда. </a:t>
            </a:r>
          </a:p>
          <a:p>
            <a:pPr algn="just"/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Исключение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музейных предметов из состава собрания музея. </a:t>
            </a:r>
            <a:endParaRPr lang="ru-RU" sz="17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Исключение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записей о музейных предметах из книг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учета. 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460" y="3337085"/>
            <a:ext cx="11416664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V.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Внесении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изменений в сведения о музейном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предмете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в книги учета и реестр Музейного фонда Государственного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каталога. 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679" y="3985531"/>
            <a:ext cx="11437655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VI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. Организация хранения музейных предметов. 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7459" y="4399447"/>
            <a:ext cx="11450302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VII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. Обеспечение сохранности музейных предметов. 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3032" y="4793435"/>
            <a:ext cx="11450302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VIII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. Обеспечение безопасности музейных предметов. 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032" y="5190003"/>
            <a:ext cx="11450302" cy="877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IX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Проверка фактического наличия и физической сохранности музейных предметов и сверка сведений о музейных предметах и музейных коллекциях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, внесенных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в Государственный каталог, со сведениями, содержащимися в учетной документации, связанной с этими музейными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предметами.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3308" y="1730763"/>
            <a:ext cx="11416663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ХIII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Специальный учет отдельных видов музейных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предметов основного фонда.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1802" y="1322038"/>
            <a:ext cx="11421092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ХII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Инвентарный учет музейных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предметов основного фонда. </a:t>
            </a:r>
          </a:p>
        </p:txBody>
      </p:sp>
    </p:spTree>
    <p:extLst>
      <p:ext uri="{BB962C8B-B14F-4D97-AF65-F5344CB8AC3E}">
        <p14:creationId xmlns:p14="http://schemas.microsoft.com/office/powerpoint/2010/main" val="413267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Разделы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06661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51460" y="3921334"/>
            <a:ext cx="11470014" cy="877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IV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. Порядок ведения и хранения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документов в сфере комплектования, учета, хранения и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использования музейных предметов, обеспечения сохранности и безопасности, в том числе в отношении музейных предметов, содержащих ДМДК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1460" y="3244226"/>
            <a:ext cx="11470014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XI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Использование музейных предметов и культурных ценностей, принятых из других организаций и от физических лиц на временное хранение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859" y="2422350"/>
            <a:ext cx="11473615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XI.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Использование музейных предметов внутри музея (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</a:rPr>
              <a:t>внутримузейные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передачи)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017" y="2828728"/>
            <a:ext cx="11473615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XII.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Использование музейных предметов за пределами музея (выдачи музейных предметов за пределы музея)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460" y="4860052"/>
            <a:ext cx="1147001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V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. П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орядок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допуска исследователей к учетной документации и сведениям о музейных предметах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017" y="1289753"/>
            <a:ext cx="1145030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IX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Сверка наличия музейных предметов основного фонда, подлежащих специальному учету,   с учетной документацией 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130" y="1999231"/>
            <a:ext cx="1145860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Внеплановая проверка наличия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017" y="5366395"/>
            <a:ext cx="1147001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Приложения.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498133" y="1540024"/>
            <a:ext cx="11156362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Примерное содержание разделов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79" y="83745"/>
            <a:ext cx="11445875" cy="903288"/>
          </a:xfrm>
        </p:spPr>
        <p:txBody>
          <a:bodyPr lIns="0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I. </a:t>
            </a:r>
            <a:r>
              <a:rPr lang="ru-RU" dirty="0">
                <a:solidFill>
                  <a:schemeClr val="tx2"/>
                </a:solidFill>
              </a:rPr>
              <a:t>Общие положения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7" y="99260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5236" y="1469441"/>
            <a:ext cx="11316716" cy="3477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dirty="0" smtClean="0"/>
              <a:t>1. Правовая основа разработки ВП - </a:t>
            </a:r>
            <a:r>
              <a:rPr lang="ru-RU" sz="2000" u="sng" dirty="0" smtClean="0"/>
              <a:t>пункт 1.4 ЕП.</a:t>
            </a:r>
          </a:p>
          <a:p>
            <a:pPr indent="358775"/>
            <a:r>
              <a:rPr lang="ru-RU" sz="2000" dirty="0" smtClean="0"/>
              <a:t>2. Что устанавливают (определяют) </a:t>
            </a:r>
            <a:r>
              <a:rPr lang="ru-RU" sz="2000" dirty="0" err="1" smtClean="0"/>
              <a:t>ВП</a:t>
            </a:r>
            <a:r>
              <a:rPr lang="ru-RU" sz="2000" dirty="0" smtClean="0"/>
              <a:t> </a:t>
            </a:r>
            <a:r>
              <a:rPr lang="ru-RU" sz="2000" i="1" dirty="0" smtClean="0"/>
              <a:t>(правила организации учета, комплектования, хранения </a:t>
            </a:r>
            <a:br>
              <a:rPr lang="ru-RU" sz="2000" i="1" dirty="0" smtClean="0"/>
            </a:br>
            <a:r>
              <a:rPr lang="ru-RU" sz="2000" i="1" dirty="0" smtClean="0"/>
              <a:t>и использования музейных предметов в Организации, а также обязательные требования </a:t>
            </a:r>
            <a:br>
              <a:rPr lang="ru-RU" sz="2000" i="1" dirty="0" smtClean="0"/>
            </a:br>
            <a:r>
              <a:rPr lang="ru-RU" sz="2000" i="1" dirty="0" smtClean="0"/>
              <a:t>в соответствии  с пунктами …</a:t>
            </a:r>
            <a:r>
              <a:rPr lang="ru-RU" sz="2000" i="1" dirty="0" err="1" smtClean="0"/>
              <a:t>НПА</a:t>
            </a:r>
            <a:r>
              <a:rPr lang="ru-RU" sz="2000" i="1" dirty="0" smtClean="0"/>
              <a:t>)</a:t>
            </a:r>
            <a:r>
              <a:rPr lang="ru-RU" sz="2000" dirty="0" smtClean="0"/>
              <a:t> .</a:t>
            </a:r>
          </a:p>
          <a:p>
            <a:pPr indent="358775"/>
            <a:r>
              <a:rPr lang="ru-RU" sz="2000" dirty="0" smtClean="0"/>
              <a:t>3. </a:t>
            </a:r>
            <a:r>
              <a:rPr lang="ru-RU" sz="2000" dirty="0"/>
              <a:t>На какой круг лиц </a:t>
            </a:r>
            <a:r>
              <a:rPr lang="ru-RU" sz="2000" dirty="0" smtClean="0"/>
              <a:t>распространяются </a:t>
            </a:r>
            <a:r>
              <a:rPr lang="ru-RU" sz="2000" i="1" dirty="0" smtClean="0"/>
              <a:t>(на всех работников Организации)</a:t>
            </a:r>
            <a:r>
              <a:rPr lang="ru-RU" sz="2000" dirty="0" smtClean="0"/>
              <a:t>. </a:t>
            </a:r>
            <a:endParaRPr lang="ru-RU" sz="2000" dirty="0"/>
          </a:p>
          <a:p>
            <a:pPr indent="358775"/>
            <a:r>
              <a:rPr lang="ru-RU" sz="2000" dirty="0" smtClean="0"/>
              <a:t>4. Кто является ответственным за разработку, за внесение изменений. </a:t>
            </a:r>
          </a:p>
          <a:p>
            <a:pPr indent="358775"/>
            <a:r>
              <a:rPr lang="ru-RU" sz="2000" dirty="0" smtClean="0"/>
              <a:t>Каким документом утверждаются и вводятся в действие. </a:t>
            </a:r>
          </a:p>
          <a:p>
            <a:pPr indent="358775"/>
            <a:r>
              <a:rPr lang="ru-RU" sz="2000" dirty="0" smtClean="0"/>
              <a:t>5. Термины </a:t>
            </a:r>
            <a:r>
              <a:rPr lang="ru-RU" sz="2000" dirty="0"/>
              <a:t>и </a:t>
            </a:r>
            <a:r>
              <a:rPr lang="ru-RU" sz="2000" dirty="0" smtClean="0"/>
              <a:t>определения (???) </a:t>
            </a:r>
            <a:r>
              <a:rPr lang="ru-RU" sz="2000" dirty="0"/>
              <a:t>(если юридическая служба Организации считает возможным включение такого пункта в локальный правовой акт). </a:t>
            </a:r>
            <a:endParaRPr lang="ru-RU" sz="2000" dirty="0" smtClean="0"/>
          </a:p>
          <a:p>
            <a:pPr indent="358775"/>
            <a:r>
              <a:rPr lang="ru-RU" sz="2000" dirty="0" smtClean="0"/>
              <a:t>6. Принятые </a:t>
            </a:r>
            <a:r>
              <a:rPr lang="ru-RU" sz="2000" dirty="0"/>
              <a:t>сокращения (если юридическая служба Организации считает возможным включение такого пункта в локальный правовой акт)</a:t>
            </a:r>
          </a:p>
        </p:txBody>
      </p:sp>
    </p:spTree>
    <p:extLst>
      <p:ext uri="{BB962C8B-B14F-4D97-AF65-F5344CB8AC3E}">
        <p14:creationId xmlns:p14="http://schemas.microsoft.com/office/powerpoint/2010/main" val="46405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3"/>
            <a:ext cx="11445875" cy="1010622"/>
          </a:xfrm>
        </p:spPr>
        <p:txBody>
          <a:bodyPr lIns="0">
            <a:normAutofit fontScale="90000"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II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r>
              <a:rPr lang="ru-RU" dirty="0">
                <a:solidFill>
                  <a:schemeClr val="tx2"/>
                </a:solidFill>
              </a:rPr>
              <a:t> Общие положения по учету музейных предметов и культурных </a:t>
            </a:r>
            <a:r>
              <a:rPr lang="ru-RU" dirty="0" smtClean="0">
                <a:solidFill>
                  <a:schemeClr val="tx2"/>
                </a:solidFill>
              </a:rPr>
              <a:t>ценностей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124" y="1558975"/>
            <a:ext cx="11281528" cy="3847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dirty="0" smtClean="0"/>
              <a:t>1.  </a:t>
            </a:r>
            <a:r>
              <a:rPr lang="ru-RU" sz="1900" dirty="0"/>
              <a:t>Шифр музея/шифры музеев. Ссылка на протокол </a:t>
            </a:r>
            <a:r>
              <a:rPr lang="ru-RU" sz="1900" dirty="0" err="1"/>
              <a:t>ЭФЗК</a:t>
            </a:r>
            <a:r>
              <a:rPr lang="ru-RU" sz="1900" dirty="0"/>
              <a:t>.</a:t>
            </a:r>
            <a:r>
              <a:rPr lang="en-US" sz="1900" dirty="0"/>
              <a:t> </a:t>
            </a:r>
            <a:endParaRPr lang="ru-RU" sz="1900" dirty="0"/>
          </a:p>
          <a:p>
            <a:pPr indent="358775"/>
            <a:r>
              <a:rPr lang="ru-RU" sz="1900" dirty="0" smtClean="0"/>
              <a:t>2. Для Организаций, имеющих в составе несколько музеев (филиалов, структурных подразделений, обособленных подразделений, осуществляющих музейную деятельность) – </a:t>
            </a:r>
            <a:r>
              <a:rPr lang="ru-RU" sz="1900" u="sng" dirty="0" smtClean="0"/>
              <a:t>система учета: объединенная или обособленная. </a:t>
            </a:r>
          </a:p>
          <a:p>
            <a:pPr indent="358775"/>
            <a:r>
              <a:rPr lang="ru-RU" sz="1900" u="sng" dirty="0" smtClean="0"/>
              <a:t>3. Порядок </a:t>
            </a:r>
            <a:r>
              <a:rPr lang="ru-RU" sz="1900" u="sng" dirty="0"/>
              <a:t>обмена учетными сведениями между </a:t>
            </a:r>
            <a:r>
              <a:rPr lang="ru-RU" sz="1900" u="sng" dirty="0" smtClean="0"/>
              <a:t>музеями и его структурными </a:t>
            </a:r>
            <a:r>
              <a:rPr lang="ru-RU" sz="1900" u="sng" dirty="0" err="1" smtClean="0"/>
              <a:t>подразделениямм</a:t>
            </a:r>
            <a:r>
              <a:rPr lang="ru-RU" sz="1900" u="sng" dirty="0" smtClean="0"/>
              <a:t>  (пункты 9.1, 9.4 </a:t>
            </a:r>
            <a:r>
              <a:rPr lang="ru-RU" sz="1900" u="sng" dirty="0" err="1" smtClean="0"/>
              <a:t>ЕП</a:t>
            </a:r>
            <a:r>
              <a:rPr lang="ru-RU" sz="1900" u="sng" dirty="0" smtClean="0"/>
              <a:t>) </a:t>
            </a:r>
            <a:r>
              <a:rPr lang="ru-RU" sz="1900" dirty="0" smtClean="0"/>
              <a:t>с указанием должностей и  структурных подразделений (кто, кому, в какой срок какие сведения передает). </a:t>
            </a:r>
            <a:endParaRPr lang="ru-RU" sz="1900" u="sng" dirty="0" smtClean="0"/>
          </a:p>
          <a:p>
            <a:pPr indent="355600"/>
            <a:r>
              <a:rPr lang="ru-RU" sz="1900" dirty="0" smtClean="0"/>
              <a:t>4. </a:t>
            </a:r>
            <a:r>
              <a:rPr lang="ru-RU" sz="1900" u="sng" dirty="0"/>
              <a:t>Порядок организации оперативного хранения учетных документов (пункт 6.37 </a:t>
            </a:r>
            <a:r>
              <a:rPr lang="ru-RU" sz="1900" u="sng" dirty="0" err="1"/>
              <a:t>ЕП</a:t>
            </a:r>
            <a:r>
              <a:rPr lang="ru-RU" sz="1900" u="sng" dirty="0"/>
              <a:t>): централизованный, децентрализованный</a:t>
            </a:r>
            <a:r>
              <a:rPr lang="ru-RU" sz="1900" dirty="0"/>
              <a:t> с указанием должностей и  структурных подразделений </a:t>
            </a:r>
            <a:r>
              <a:rPr lang="ru-RU" sz="1900" dirty="0" smtClean="0"/>
              <a:t>(</a:t>
            </a:r>
            <a:r>
              <a:rPr lang="ru-RU" sz="1900" dirty="0"/>
              <a:t>кто, </a:t>
            </a:r>
            <a:r>
              <a:rPr lang="ru-RU" sz="1900" dirty="0" smtClean="0"/>
              <a:t>где обеспечивает хранение каких документов)</a:t>
            </a:r>
          </a:p>
          <a:p>
            <a:pPr indent="355600"/>
            <a:r>
              <a:rPr lang="ru-RU" dirty="0" smtClean="0"/>
              <a:t>5. </a:t>
            </a:r>
            <a:r>
              <a:rPr lang="ru-RU" dirty="0"/>
              <a:t>Наличие </a:t>
            </a:r>
            <a:r>
              <a:rPr lang="ru-RU" dirty="0" err="1"/>
              <a:t>АМС</a:t>
            </a:r>
            <a:r>
              <a:rPr lang="ru-RU" dirty="0"/>
              <a:t>. Взаимодействие с разработчиком. Роли работников музея при работе в </a:t>
            </a:r>
            <a:r>
              <a:rPr lang="ru-RU" dirty="0" err="1"/>
              <a:t>АМС</a:t>
            </a:r>
            <a:r>
              <a:rPr lang="ru-RU" dirty="0"/>
              <a:t>.</a:t>
            </a:r>
          </a:p>
          <a:p>
            <a:pPr indent="355600"/>
            <a:r>
              <a:rPr lang="ru-RU" dirty="0" smtClean="0"/>
              <a:t>6. </a:t>
            </a:r>
            <a:r>
              <a:rPr lang="ru-RU" u="sng" dirty="0"/>
              <a:t>Способ нумерации всех видов актов: валовый или </a:t>
            </a:r>
            <a:r>
              <a:rPr lang="ru-RU" b="1" u="sng" dirty="0"/>
              <a:t>ежегодный</a:t>
            </a:r>
            <a:r>
              <a:rPr lang="ru-RU" u="sng" dirty="0"/>
              <a:t> (пункт 6.21 </a:t>
            </a:r>
            <a:r>
              <a:rPr lang="ru-RU" u="sng" dirty="0" err="1"/>
              <a:t>ЕП</a:t>
            </a:r>
            <a:r>
              <a:rPr lang="ru-RU" u="sng" dirty="0"/>
              <a:t>).</a:t>
            </a:r>
          </a:p>
          <a:p>
            <a:pPr indent="355600"/>
            <a:r>
              <a:rPr lang="ru-RU" dirty="0"/>
              <a:t>В случае ежегодного способа – можно в номер добавить год</a:t>
            </a:r>
            <a:r>
              <a:rPr lang="ru-RU" dirty="0" smtClean="0"/>
              <a:t>.</a:t>
            </a:r>
            <a:endParaRPr lang="ru-RU" sz="1900" dirty="0"/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6186" y="134375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6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3"/>
            <a:ext cx="11445875" cy="1010622"/>
          </a:xfrm>
        </p:spPr>
        <p:txBody>
          <a:bodyPr lIns="0">
            <a:normAutofit fontScale="90000"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II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r>
              <a:rPr lang="ru-RU" dirty="0">
                <a:solidFill>
                  <a:schemeClr val="tx2"/>
                </a:solidFill>
              </a:rPr>
              <a:t> Общие положения по учету музейных предметов и культурных </a:t>
            </a:r>
            <a:r>
              <a:rPr lang="ru-RU" dirty="0" smtClean="0">
                <a:solidFill>
                  <a:schemeClr val="tx2"/>
                </a:solidFill>
              </a:rPr>
              <a:t>ценностей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110" y="1355651"/>
            <a:ext cx="11469950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dirty="0" smtClean="0"/>
              <a:t>7. Правила оформления рукописных томов КП, ИК, </a:t>
            </a:r>
            <a:r>
              <a:rPr lang="ru-RU" sz="2000" dirty="0" err="1" smtClean="0"/>
              <a:t>КСУ</a:t>
            </a:r>
            <a:r>
              <a:rPr lang="ru-RU" sz="2000" dirty="0" smtClean="0"/>
              <a:t>. </a:t>
            </a:r>
          </a:p>
          <a:p>
            <a:pPr indent="355600"/>
            <a:r>
              <a:rPr lang="ru-RU" sz="2000" spc="-40" dirty="0" smtClean="0"/>
              <a:t>Кто </a:t>
            </a:r>
            <a:r>
              <a:rPr lang="ru-RU" sz="2000" spc="-40" dirty="0"/>
              <a:t>отвечает за наличие формуляров книг. Кто осуществляет оформление </a:t>
            </a:r>
            <a:r>
              <a:rPr lang="ru-RU" sz="2000" spc="-40" dirty="0" smtClean="0"/>
              <a:t>рукописного тома </a:t>
            </a:r>
            <a:r>
              <a:rPr lang="ru-RU" sz="2000" spc="-40" dirty="0"/>
              <a:t>(нумерация страниц, шнуровка, </a:t>
            </a:r>
            <a:r>
              <a:rPr lang="ru-RU" sz="2000" spc="-40" dirty="0" err="1"/>
              <a:t>заверительная</a:t>
            </a:r>
            <a:r>
              <a:rPr lang="ru-RU" sz="2000" spc="-40" dirty="0"/>
              <a:t> запись). </a:t>
            </a:r>
            <a:r>
              <a:rPr lang="ru-RU" sz="2000" spc="-40" dirty="0" smtClean="0"/>
              <a:t>Кто подписывает </a:t>
            </a:r>
            <a:r>
              <a:rPr lang="ru-RU" sz="2000" spc="-40" dirty="0" err="1" smtClean="0"/>
              <a:t>заверительную</a:t>
            </a:r>
            <a:r>
              <a:rPr lang="ru-RU" sz="2000" spc="-40" dirty="0" smtClean="0"/>
              <a:t> запись. КАКОЙ печатью скрепляется подпись должностного лица. </a:t>
            </a:r>
          </a:p>
          <a:p>
            <a:pPr indent="355600"/>
            <a:r>
              <a:rPr lang="ru-RU" sz="2000" spc="-40" dirty="0" smtClean="0"/>
              <a:t>Образцы </a:t>
            </a:r>
            <a:r>
              <a:rPr lang="ru-RU" sz="2000" spc="-40" dirty="0" err="1" smtClean="0"/>
              <a:t>заверительных</a:t>
            </a:r>
            <a:r>
              <a:rPr lang="ru-RU" sz="2000" spc="-40" dirty="0" smtClean="0"/>
              <a:t> записей к коллекционным описям к томам КП в приложениях № _. Состав сведений в соответствии с пунктом 11 Единых правил. </a:t>
            </a:r>
          </a:p>
          <a:p>
            <a:pPr indent="355600"/>
            <a:r>
              <a:rPr lang="ru-RU" sz="2000" spc="-40" dirty="0"/>
              <a:t>Образцы </a:t>
            </a:r>
            <a:r>
              <a:rPr lang="ru-RU" sz="2000" spc="-40" dirty="0" err="1"/>
              <a:t>заверительных</a:t>
            </a:r>
            <a:r>
              <a:rPr lang="ru-RU" sz="2000" spc="-40" dirty="0"/>
              <a:t> записей к </a:t>
            </a:r>
            <a:r>
              <a:rPr lang="ru-RU" sz="2000" spc="-40" dirty="0" smtClean="0"/>
              <a:t>томам </a:t>
            </a:r>
            <a:r>
              <a:rPr lang="ru-RU" sz="2000" spc="-40" dirty="0"/>
              <a:t>КП, ИК, КСУ в приложениях № _. Состав сведений в соответствии с пунктами 6.20, 56.5 ЕП, пунктами 41, </a:t>
            </a:r>
            <a:r>
              <a:rPr lang="ru-RU" sz="2000" spc="-40" dirty="0" smtClean="0"/>
              <a:t>91, 93 </a:t>
            </a:r>
            <a:r>
              <a:rPr lang="ru-RU" sz="2000" spc="-40" dirty="0"/>
              <a:t>Правил ДМДК. </a:t>
            </a:r>
          </a:p>
          <a:p>
            <a:pPr indent="355600"/>
            <a:r>
              <a:rPr lang="ru-RU" sz="2000" spc="-40" dirty="0" smtClean="0"/>
              <a:t>Кто </a:t>
            </a:r>
            <a:r>
              <a:rPr lang="ru-RU" sz="2000" spc="-40" dirty="0"/>
              <a:t>отвечает за получение удостоверяющей записи у учредителя. </a:t>
            </a:r>
            <a:endParaRPr lang="ru-RU" sz="2000" spc="-40" dirty="0" smtClean="0"/>
          </a:p>
          <a:p>
            <a:pPr indent="355600"/>
            <a:r>
              <a:rPr lang="ru-RU" sz="2000" spc="-40" dirty="0" smtClean="0"/>
              <a:t>Образцы </a:t>
            </a:r>
            <a:r>
              <a:rPr lang="ru-RU" sz="2000" spc="-40" dirty="0" err="1" smtClean="0"/>
              <a:t>заверительных</a:t>
            </a:r>
            <a:r>
              <a:rPr lang="ru-RU" sz="2000" spc="-40" dirty="0" smtClean="0"/>
              <a:t> актов к томам КП, ИК, КСУ в приложениях №_. Обязательный состав сведений в соответствии с пунктами  6.21, 56.7 Единых правил, пунктом 95 Правил ДМДК. </a:t>
            </a:r>
          </a:p>
          <a:p>
            <a:pPr indent="355600"/>
            <a:r>
              <a:rPr lang="ru-RU" sz="2000" dirty="0" smtClean="0"/>
              <a:t>8. Страховое копирование книг учета. Кто отвечает, кто контролирует. Где хранятся страховые копии. </a:t>
            </a:r>
          </a:p>
          <a:p>
            <a:pPr indent="355600"/>
            <a:r>
              <a:rPr lang="ru-RU" sz="2000" dirty="0" smtClean="0"/>
              <a:t>Страховые копии томов КП основного фонда музея хранятся в Государственном каталоге Музейного фонда Российской Федерации. Кто отвечает за передачу сведений. </a:t>
            </a:r>
            <a:endParaRPr lang="ru-RU" sz="1700" i="1" dirty="0"/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6186" y="1215668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124450" y="5886416"/>
            <a:ext cx="6686819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Сведения, указанные в пункте 2.7 можно перенести в главы 9, 12, 13 </a:t>
            </a:r>
          </a:p>
        </p:txBody>
      </p:sp>
    </p:spTree>
    <p:extLst>
      <p:ext uri="{BB962C8B-B14F-4D97-AF65-F5344CB8AC3E}">
        <p14:creationId xmlns:p14="http://schemas.microsoft.com/office/powerpoint/2010/main" val="160596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263951"/>
            <a:ext cx="11445875" cy="1442301"/>
          </a:xfrm>
        </p:spPr>
        <p:txBody>
          <a:bodyPr lIns="0">
            <a:normAutofit fontScale="90000"/>
          </a:bodyPr>
          <a:lstStyle/>
          <a:p>
            <a:r>
              <a:rPr lang="ru-RU" dirty="0" err="1">
                <a:solidFill>
                  <a:schemeClr val="tx2"/>
                </a:solidFill>
              </a:rPr>
              <a:t>III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smtClean="0">
                <a:solidFill>
                  <a:schemeClr val="tx2"/>
                </a:solidFill>
              </a:rPr>
              <a:t>Перечень </a:t>
            </a:r>
            <a:r>
              <a:rPr lang="ru-RU" dirty="0">
                <a:solidFill>
                  <a:schemeClr val="tx2"/>
                </a:solidFill>
              </a:rPr>
              <a:t>и структура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фондов </a:t>
            </a:r>
            <a:r>
              <a:rPr lang="ru-RU" dirty="0">
                <a:solidFill>
                  <a:schemeClr val="tx2"/>
                </a:solidFill>
              </a:rPr>
              <a:t>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предметов,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входящих в собрание музея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4959" y="1800523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6186" y="2049054"/>
            <a:ext cx="11444647" cy="38164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dirty="0" smtClean="0"/>
              <a:t>1.  </a:t>
            </a:r>
            <a:r>
              <a:rPr lang="ru-RU" sz="2000" u="sng" dirty="0" smtClean="0"/>
              <a:t>Перечень фондов музейных предметов с указанием шифра категории фонда, дата и номер протокола </a:t>
            </a:r>
            <a:r>
              <a:rPr lang="ru-RU" sz="2000" u="sng" dirty="0" err="1" smtClean="0"/>
              <a:t>ЭФЗК</a:t>
            </a:r>
            <a:r>
              <a:rPr lang="ru-RU" sz="2000" u="sng" dirty="0" smtClean="0"/>
              <a:t>, которым установлен перечень (пункты  2.1, 9.3  </a:t>
            </a:r>
            <a:r>
              <a:rPr lang="ru-RU" sz="2000" u="sng" dirty="0" err="1" smtClean="0"/>
              <a:t>ЕП</a:t>
            </a:r>
            <a:r>
              <a:rPr lang="ru-RU" sz="2000" u="sng" dirty="0" smtClean="0"/>
              <a:t>). </a:t>
            </a:r>
          </a:p>
          <a:p>
            <a:pPr indent="358775"/>
            <a:r>
              <a:rPr lang="ru-RU" sz="1700" dirty="0" smtClean="0"/>
              <a:t>Целесообразно сделать ссылку на пункты </a:t>
            </a:r>
            <a:r>
              <a:rPr lang="ru-RU" sz="1700" dirty="0" err="1" smtClean="0"/>
              <a:t>ЕП</a:t>
            </a:r>
            <a:r>
              <a:rPr lang="ru-RU" sz="1700" dirty="0" smtClean="0"/>
              <a:t>, которые устанавливают критерии отнесения музейных предметов к тому или иному фонду, например</a:t>
            </a:r>
            <a:r>
              <a:rPr lang="ru-RU" sz="1700" i="1" dirty="0" smtClean="0"/>
              <a:t>:</a:t>
            </a:r>
          </a:p>
          <a:p>
            <a:pPr indent="358775"/>
            <a:r>
              <a:rPr lang="ru-RU" sz="1700" i="1" dirty="0" smtClean="0"/>
              <a:t>«основной </a:t>
            </a:r>
            <a:r>
              <a:rPr lang="ru-RU" sz="1700" i="1" dirty="0"/>
              <a:t>фонд, музейные предметы которого включены в состав Музейного фонда Российской Федерации </a:t>
            </a:r>
            <a:r>
              <a:rPr lang="ru-RU" sz="1700" i="1" dirty="0" smtClean="0"/>
              <a:t>(шифр ОФ), </a:t>
            </a:r>
            <a:r>
              <a:rPr lang="ru-RU" sz="1700" i="1" dirty="0"/>
              <a:t>состав которого формируется в соответствии с пунктом 2.2 Единых </a:t>
            </a:r>
            <a:r>
              <a:rPr lang="ru-RU" sz="1700" i="1" dirty="0" smtClean="0"/>
              <a:t>правил; </a:t>
            </a:r>
          </a:p>
          <a:p>
            <a:pPr indent="358775"/>
            <a:r>
              <a:rPr lang="ru-RU" sz="1700" i="1" dirty="0"/>
              <a:t>Состав фондов музейных предметов установлен решением </a:t>
            </a:r>
            <a:r>
              <a:rPr lang="ru-RU" sz="1700" i="1" dirty="0" err="1"/>
              <a:t>ЭФЗК</a:t>
            </a:r>
            <a:r>
              <a:rPr lang="ru-RU" sz="1700" i="1" dirty="0"/>
              <a:t> Организации (протокол заседания </a:t>
            </a:r>
            <a:r>
              <a:rPr lang="ru-RU" sz="1700" i="1" dirty="0" err="1"/>
              <a:t>ЭФЗК</a:t>
            </a:r>
            <a:r>
              <a:rPr lang="ru-RU" sz="1700" i="1" dirty="0"/>
              <a:t> от </a:t>
            </a:r>
            <a:r>
              <a:rPr lang="ru-RU" sz="1700" i="1" dirty="0" smtClean="0"/>
              <a:t>______________ № _____).»</a:t>
            </a:r>
          </a:p>
          <a:p>
            <a:pPr indent="358775"/>
            <a:r>
              <a:rPr lang="ru-RU" sz="2000" dirty="0" smtClean="0"/>
              <a:t>2. Основной фонд. </a:t>
            </a:r>
          </a:p>
          <a:p>
            <a:pPr indent="358775"/>
            <a:r>
              <a:rPr lang="ru-RU" sz="2000" dirty="0" smtClean="0"/>
              <a:t>2.1. Фондовые коллекции (название, шифр, дата </a:t>
            </a:r>
            <a:r>
              <a:rPr lang="ru-RU" sz="2000" dirty="0"/>
              <a:t>и </a:t>
            </a:r>
            <a:r>
              <a:rPr lang="ru-RU" sz="2000" dirty="0" smtClean="0"/>
              <a:t>номер протокола </a:t>
            </a:r>
            <a:r>
              <a:rPr lang="ru-RU" sz="2000" dirty="0" err="1"/>
              <a:t>ЭФЗК</a:t>
            </a:r>
            <a:r>
              <a:rPr lang="ru-RU" sz="2000" dirty="0"/>
              <a:t>, которым установлен </a:t>
            </a:r>
            <a:r>
              <a:rPr lang="ru-RU" sz="2000" dirty="0" smtClean="0"/>
              <a:t>шифр). </a:t>
            </a:r>
          </a:p>
          <a:p>
            <a:pPr indent="358775"/>
            <a:r>
              <a:rPr lang="ru-RU" sz="2000" dirty="0" smtClean="0"/>
              <a:t>2.2. </a:t>
            </a:r>
            <a:r>
              <a:rPr lang="ru-RU" sz="2000" u="sng" dirty="0" smtClean="0"/>
              <a:t>Коллекции </a:t>
            </a:r>
            <a:r>
              <a:rPr lang="ru-RU" sz="2000" u="sng" dirty="0"/>
              <a:t>специального учета (при наличии) с указанием названия, шифра </a:t>
            </a:r>
            <a:r>
              <a:rPr lang="ru-RU" sz="2000" u="sng" dirty="0" smtClean="0"/>
              <a:t>специальной </a:t>
            </a:r>
            <a:r>
              <a:rPr lang="ru-RU" sz="2000" u="sng" dirty="0"/>
              <a:t>коллекции, дата и номер протокола ЭФЗК, которым установлен </a:t>
            </a:r>
            <a:r>
              <a:rPr lang="ru-RU" sz="2000" u="sng" dirty="0" smtClean="0"/>
              <a:t>шифр (пункт 64 Правил ДМДК). </a:t>
            </a:r>
            <a:endParaRPr lang="ru-RU" sz="2000" u="sng" dirty="0"/>
          </a:p>
        </p:txBody>
      </p:sp>
    </p:spTree>
    <p:extLst>
      <p:ext uri="{BB962C8B-B14F-4D97-AF65-F5344CB8AC3E}">
        <p14:creationId xmlns:p14="http://schemas.microsoft.com/office/powerpoint/2010/main" val="325394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263951"/>
            <a:ext cx="11445875" cy="1442301"/>
          </a:xfrm>
        </p:spPr>
        <p:txBody>
          <a:bodyPr lIns="0">
            <a:normAutofit fontScale="90000"/>
          </a:bodyPr>
          <a:lstStyle/>
          <a:p>
            <a:r>
              <a:rPr lang="ru-RU" dirty="0" err="1">
                <a:solidFill>
                  <a:schemeClr val="tx2"/>
                </a:solidFill>
              </a:rPr>
              <a:t>III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smtClean="0">
                <a:solidFill>
                  <a:schemeClr val="tx2"/>
                </a:solidFill>
              </a:rPr>
              <a:t>Перечень </a:t>
            </a:r>
            <a:r>
              <a:rPr lang="ru-RU" dirty="0">
                <a:solidFill>
                  <a:schemeClr val="tx2"/>
                </a:solidFill>
              </a:rPr>
              <a:t>и структура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фондов </a:t>
            </a:r>
            <a:r>
              <a:rPr lang="ru-RU" dirty="0">
                <a:solidFill>
                  <a:schemeClr val="tx2"/>
                </a:solidFill>
              </a:rPr>
              <a:t>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предметов,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входящих в собрание музея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4959" y="1800523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6186" y="2049054"/>
            <a:ext cx="11444647" cy="38625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dirty="0" smtClean="0"/>
              <a:t>2.3. </a:t>
            </a:r>
            <a:r>
              <a:rPr lang="ru-RU" sz="2000" dirty="0"/>
              <a:t>Формат учетного номера </a:t>
            </a:r>
            <a:r>
              <a:rPr lang="ru-RU" sz="2000" dirty="0" smtClean="0"/>
              <a:t>музейного предмета основного фонда. </a:t>
            </a:r>
          </a:p>
          <a:p>
            <a:pPr indent="358775"/>
            <a:r>
              <a:rPr lang="ru-RU" sz="2000" dirty="0" smtClean="0"/>
              <a:t>Обратите внимание на маркировки на предметах (допустимые символы между буквенной и числовой частями: </a:t>
            </a:r>
            <a:r>
              <a:rPr lang="ru-RU" dirty="0" smtClean="0"/>
              <a:t>«-», </a:t>
            </a:r>
            <a:r>
              <a:rPr lang="ru-RU" dirty="0"/>
              <a:t>«–», «—», «пробел», «№</a:t>
            </a:r>
            <a:r>
              <a:rPr lang="ru-RU" dirty="0" smtClean="0"/>
              <a:t>»).</a:t>
            </a:r>
          </a:p>
          <a:p>
            <a:pPr indent="358775"/>
            <a:r>
              <a:rPr lang="ru-RU" sz="2000" dirty="0" smtClean="0"/>
              <a:t>Если в разные годы формат был разный, укажите это отдельно. </a:t>
            </a:r>
            <a:endParaRPr lang="ru-RU" sz="2000" dirty="0"/>
          </a:p>
          <a:p>
            <a:pPr indent="358775"/>
            <a:r>
              <a:rPr lang="ru-RU" sz="1700" i="1" dirty="0"/>
              <a:t>Например:</a:t>
            </a:r>
          </a:p>
          <a:p>
            <a:pPr indent="358775"/>
            <a:r>
              <a:rPr lang="ru-RU" sz="1700" i="1" dirty="0" smtClean="0"/>
              <a:t>Номер </a:t>
            </a:r>
            <a:r>
              <a:rPr lang="ru-RU" sz="1700" i="1" dirty="0"/>
              <a:t>по книге поступлений основного фонда музея: «</a:t>
            </a:r>
            <a:r>
              <a:rPr lang="ru-RU" sz="1700" i="1" dirty="0" err="1"/>
              <a:t>ТГУ</a:t>
            </a:r>
            <a:r>
              <a:rPr lang="ru-RU" sz="1700" i="1" dirty="0"/>
              <a:t> ОФ 000/0», «</a:t>
            </a:r>
            <a:r>
              <a:rPr lang="ru-RU" sz="1700" i="1" dirty="0" err="1"/>
              <a:t>ТГУ</a:t>
            </a:r>
            <a:r>
              <a:rPr lang="ru-RU" sz="1700" i="1" dirty="0"/>
              <a:t> ОФ-000/0»</a:t>
            </a:r>
          </a:p>
          <a:p>
            <a:pPr indent="358775"/>
            <a:r>
              <a:rPr lang="ru-RU" sz="1700" i="1" dirty="0"/>
              <a:t>Номер по инвентарной книге фондовой коллекции: «А 0» или «А-0», где А – шифр фондовой коллекции, 0 – регистрационный номер музейного предмета в инвентарной книге фондовой коллекции. </a:t>
            </a:r>
          </a:p>
          <a:p>
            <a:pPr indent="358775"/>
            <a:r>
              <a:rPr lang="ru-RU" sz="1700" i="1" dirty="0"/>
              <a:t>Номер по книге специального учета ….. </a:t>
            </a:r>
            <a:r>
              <a:rPr lang="ru-RU" sz="1700" i="1" dirty="0" smtClean="0"/>
              <a:t>(при наличии)</a:t>
            </a:r>
          </a:p>
          <a:p>
            <a:pPr indent="358775"/>
            <a:r>
              <a:rPr lang="ru-RU" sz="2000" dirty="0" smtClean="0"/>
              <a:t>3. Научно-вспомогательный фонд</a:t>
            </a:r>
          </a:p>
          <a:p>
            <a:pPr indent="358775"/>
            <a:r>
              <a:rPr lang="ru-RU" sz="2000" dirty="0" smtClean="0"/>
              <a:t>Формат учетного номера </a:t>
            </a:r>
          </a:p>
          <a:p>
            <a:pPr indent="358775"/>
            <a:r>
              <a:rPr lang="ru-RU" sz="2000" dirty="0" smtClean="0"/>
              <a:t>4. … </a:t>
            </a:r>
          </a:p>
          <a:p>
            <a:pPr indent="358775"/>
            <a:r>
              <a:rPr lang="ru-RU" sz="2000" dirty="0" smtClean="0"/>
              <a:t>И далее по всем иным фондам музейных предметов постоянного хранения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523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263951"/>
            <a:ext cx="11445875" cy="1432877"/>
          </a:xfrm>
        </p:spPr>
        <p:txBody>
          <a:bodyPr lIns="0"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IV</a:t>
            </a:r>
            <a:r>
              <a:rPr lang="ru-RU" dirty="0" smtClean="0">
                <a:solidFill>
                  <a:schemeClr val="tx2"/>
                </a:solidFill>
              </a:rPr>
              <a:t>. Организация учета музейных предметов и культурных </a:t>
            </a:r>
            <a:r>
              <a:rPr lang="ru-RU" dirty="0">
                <a:solidFill>
                  <a:schemeClr val="tx2"/>
                </a:solidFill>
              </a:rPr>
              <a:t>ценностей временного хранения,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не входящих в собрание музея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4" y="1696828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34352" y="2039628"/>
            <a:ext cx="11444647" cy="35855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442913"/>
            <a:r>
              <a:rPr lang="ru-RU" sz="2000" dirty="0" smtClean="0"/>
              <a:t>Раздельный учет каких видов ВХ ведется. Дата, номер протокола </a:t>
            </a:r>
            <a:r>
              <a:rPr lang="ru-RU" sz="2000" dirty="0" err="1" smtClean="0"/>
              <a:t>ЭФЗК</a:t>
            </a:r>
            <a:r>
              <a:rPr lang="ru-RU" sz="2000" dirty="0"/>
              <a:t> </a:t>
            </a:r>
            <a:r>
              <a:rPr lang="ru-RU" sz="2000" dirty="0" smtClean="0"/>
              <a:t>с утверждением шифра.  Формат учетного номера для каждого вида</a:t>
            </a:r>
          </a:p>
          <a:p>
            <a:pPr indent="442913"/>
            <a:r>
              <a:rPr lang="ru-RU" sz="1700" dirty="0" smtClean="0"/>
              <a:t> </a:t>
            </a:r>
            <a:r>
              <a:rPr lang="ru-RU" sz="1700" i="1" dirty="0" smtClean="0"/>
              <a:t>Например:</a:t>
            </a:r>
          </a:p>
          <a:p>
            <a:pPr indent="442913"/>
            <a:r>
              <a:rPr lang="ru-RU" sz="1700" i="1" dirty="0"/>
              <a:t>Культурные ценности и музейные предметы, поступивших на временное хранение, учитываются раздельно по следующим категориям с присвоением следующих шифров: </a:t>
            </a:r>
          </a:p>
          <a:p>
            <a:pPr indent="442913"/>
            <a:r>
              <a:rPr lang="ru-RU" sz="1700" i="1" u="sng" dirty="0" err="1"/>
              <a:t>ВХ</a:t>
            </a:r>
            <a:r>
              <a:rPr lang="ru-RU" sz="1700" i="1" u="sng" dirty="0"/>
              <a:t> </a:t>
            </a:r>
            <a:r>
              <a:rPr lang="ru-RU" sz="1700" i="1" u="sng" dirty="0" err="1"/>
              <a:t>ЭФЗК</a:t>
            </a:r>
            <a:r>
              <a:rPr lang="ru-RU" sz="1700" i="1" u="sng" dirty="0"/>
              <a:t> </a:t>
            </a:r>
            <a:r>
              <a:rPr lang="ru-RU" sz="1700" i="1" dirty="0"/>
              <a:t>– для учета культурных ценностей, поступивших на экспертизу </a:t>
            </a:r>
            <a:r>
              <a:rPr lang="ru-RU" sz="1700" i="1" dirty="0" err="1"/>
              <a:t>ЭФЗК</a:t>
            </a:r>
            <a:r>
              <a:rPr lang="ru-RU" sz="1700" i="1" dirty="0"/>
              <a:t>;</a:t>
            </a:r>
          </a:p>
          <a:p>
            <a:pPr indent="442913"/>
            <a:r>
              <a:rPr lang="ru-RU" sz="1700" i="1" dirty="0" err="1"/>
              <a:t>ВХ</a:t>
            </a:r>
            <a:r>
              <a:rPr lang="ru-RU" sz="1700" i="1" dirty="0"/>
              <a:t> ЭВ – для учета музейных предметов и культурных ценностей, поступивших для </a:t>
            </a:r>
            <a:r>
              <a:rPr lang="ru-RU" sz="1700" i="1" dirty="0" smtClean="0"/>
              <a:t>экспонирования;</a:t>
            </a:r>
            <a:endParaRPr lang="ru-RU" sz="1700" i="1" dirty="0"/>
          </a:p>
          <a:p>
            <a:pPr indent="442913"/>
            <a:r>
              <a:rPr lang="ru-RU" sz="1700" i="1" dirty="0" err="1"/>
              <a:t>ВХ</a:t>
            </a:r>
            <a:r>
              <a:rPr lang="ru-RU" sz="1700" i="1" dirty="0"/>
              <a:t> </a:t>
            </a:r>
            <a:r>
              <a:rPr lang="ru-RU" sz="1700" i="1" dirty="0" err="1"/>
              <a:t>РР</a:t>
            </a:r>
            <a:r>
              <a:rPr lang="ru-RU" sz="1700" i="1" dirty="0"/>
              <a:t> – для учета музейных предметов, поступивших для проведения реставрационных работ;</a:t>
            </a:r>
          </a:p>
          <a:p>
            <a:pPr indent="442913"/>
            <a:r>
              <a:rPr lang="ru-RU" sz="1700" i="1" dirty="0" err="1"/>
              <a:t>ВХ</a:t>
            </a:r>
            <a:r>
              <a:rPr lang="ru-RU" sz="1700" i="1" dirty="0"/>
              <a:t> </a:t>
            </a:r>
            <a:r>
              <a:rPr lang="ru-RU" sz="1700" i="1" dirty="0" err="1"/>
              <a:t>ЭРНТ</a:t>
            </a:r>
            <a:r>
              <a:rPr lang="ru-RU" sz="1700" i="1" dirty="0"/>
              <a:t> – для учета музейных предметов и культурных ценностей, поступивших на экспертизу с целью установления факта разрушения и невозможности реставрации музейных предметов, научных исследований, технико-технологической экспертизы. </a:t>
            </a:r>
            <a:endParaRPr lang="ru-RU" sz="1700" i="1" dirty="0" smtClean="0"/>
          </a:p>
          <a:p>
            <a:pPr indent="442913"/>
            <a:r>
              <a:rPr lang="ru-RU" sz="1700" i="1" dirty="0" smtClean="0"/>
              <a:t>(…)</a:t>
            </a:r>
            <a:endParaRPr lang="ru-RU" sz="1700" i="1" dirty="0"/>
          </a:p>
          <a:p>
            <a:pPr indent="442913"/>
            <a:r>
              <a:rPr lang="ru-RU" sz="1700" i="1" dirty="0"/>
              <a:t>Шифры утверждены протоколом </a:t>
            </a:r>
            <a:r>
              <a:rPr lang="ru-RU" sz="1700" i="1" dirty="0" err="1" smtClean="0"/>
              <a:t>ЭФЗК</a:t>
            </a:r>
            <a:endParaRPr lang="ru-RU" sz="1700" i="1" dirty="0"/>
          </a:p>
        </p:txBody>
      </p:sp>
    </p:spTree>
    <p:extLst>
      <p:ext uri="{BB962C8B-B14F-4D97-AF65-F5344CB8AC3E}">
        <p14:creationId xmlns:p14="http://schemas.microsoft.com/office/powerpoint/2010/main" val="109482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7"/>
            <a:ext cx="11445875" cy="1199437"/>
          </a:xfrm>
        </p:spPr>
        <p:txBody>
          <a:bodyPr lIns="0"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V. </a:t>
            </a:r>
            <a:r>
              <a:rPr lang="ru-RU" dirty="0" smtClean="0">
                <a:solidFill>
                  <a:schemeClr val="tx2"/>
                </a:solidFill>
              </a:rPr>
              <a:t>Маркировка музейных предметов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и культурных ценностей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9" y="148975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0657" y="1913006"/>
            <a:ext cx="11445874" cy="27699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1. </a:t>
            </a:r>
            <a:r>
              <a:rPr lang="ru-RU" sz="2000" u="sng" spc="-40" dirty="0" smtClean="0"/>
              <a:t>Система учетной маркировки и (пункт 53.8 </a:t>
            </a:r>
            <a:r>
              <a:rPr lang="ru-RU" sz="2000" u="sng" spc="-40" dirty="0" err="1" smtClean="0"/>
              <a:t>ЕП</a:t>
            </a:r>
            <a:r>
              <a:rPr lang="ru-RU" sz="2000" u="sng" spc="-40" dirty="0" smtClean="0"/>
              <a:t>) </a:t>
            </a:r>
          </a:p>
          <a:p>
            <a:pPr indent="355600"/>
            <a:r>
              <a:rPr lang="ru-RU" sz="2000" spc="-40" dirty="0" smtClean="0"/>
              <a:t>Временная и постоянная маркировка.  </a:t>
            </a:r>
          </a:p>
          <a:p>
            <a:pPr indent="355600"/>
            <a:r>
              <a:rPr lang="ru-RU" sz="2000" spc="-40" dirty="0"/>
              <a:t>Кто и </a:t>
            </a:r>
            <a:r>
              <a:rPr lang="ru-RU" sz="2000" spc="-40" dirty="0" smtClean="0"/>
              <a:t>когда наносит </a:t>
            </a:r>
            <a:r>
              <a:rPr lang="ru-RU" sz="2000" spc="-40" dirty="0"/>
              <a:t>временную и постоянную маркировку. </a:t>
            </a:r>
          </a:p>
          <a:p>
            <a:pPr marL="5921375" indent="-4843463"/>
            <a:r>
              <a:rPr lang="ru-RU" sz="1700" spc="-40" dirty="0" smtClean="0"/>
              <a:t>Временная </a:t>
            </a:r>
            <a:r>
              <a:rPr lang="ru-RU" sz="1700" spc="-40" dirty="0"/>
              <a:t>наносится работником, произведшим </a:t>
            </a:r>
            <a:r>
              <a:rPr lang="ru-RU" sz="1700" spc="-40" dirty="0" smtClean="0"/>
              <a:t>учет, на предметы, поступившие на </a:t>
            </a:r>
            <a:r>
              <a:rPr lang="ru-RU" sz="1700" spc="-40" dirty="0" err="1" smtClean="0"/>
              <a:t>ВХ</a:t>
            </a:r>
            <a:r>
              <a:rPr lang="ru-RU" sz="1700" spc="-40" dirty="0" smtClean="0"/>
              <a:t>, </a:t>
            </a:r>
            <a:br>
              <a:rPr lang="ru-RU" sz="1700" spc="-40" dirty="0" smtClean="0"/>
            </a:br>
            <a:r>
              <a:rPr lang="ru-RU" sz="1700" spc="-40" dirty="0" smtClean="0"/>
              <a:t>на музейные предметы </a:t>
            </a:r>
            <a:r>
              <a:rPr lang="ru-RU" sz="1700" spc="-40" dirty="0" err="1" smtClean="0"/>
              <a:t>ПХ</a:t>
            </a:r>
            <a:r>
              <a:rPr lang="ru-RU" sz="1700" spc="-40" dirty="0" smtClean="0"/>
              <a:t> при их регистрации,. </a:t>
            </a:r>
          </a:p>
          <a:p>
            <a:pPr indent="1077913"/>
            <a:r>
              <a:rPr lang="ru-RU" sz="1700" spc="-40" dirty="0" smtClean="0"/>
              <a:t>Постоянная – на музейные предметы </a:t>
            </a:r>
            <a:r>
              <a:rPr lang="ru-RU" sz="1700" spc="-40" dirty="0" err="1" smtClean="0"/>
              <a:t>ПХ</a:t>
            </a:r>
            <a:r>
              <a:rPr lang="ru-RU" sz="1700" spc="-40" dirty="0" smtClean="0"/>
              <a:t> ответственным хранителем. </a:t>
            </a:r>
          </a:p>
          <a:p>
            <a:pPr indent="355600"/>
            <a:r>
              <a:rPr lang="ru-RU" sz="2000" u="sng" spc="-40" dirty="0" smtClean="0"/>
              <a:t>2</a:t>
            </a:r>
            <a:r>
              <a:rPr lang="ru-RU" sz="2000" u="sng" spc="-40" dirty="0"/>
              <a:t>. </a:t>
            </a:r>
            <a:r>
              <a:rPr lang="ru-RU" sz="2000" u="sng" spc="-40" dirty="0" smtClean="0"/>
              <a:t>Способы </a:t>
            </a:r>
            <a:r>
              <a:rPr lang="ru-RU" sz="2000" u="sng" spc="-40" dirty="0"/>
              <a:t>нанесения учетных обозначений на каждый вид музейных </a:t>
            </a:r>
            <a:r>
              <a:rPr lang="ru-RU" sz="2000" u="sng" spc="-40" dirty="0" smtClean="0"/>
              <a:t>предметов (пункт 53.8 </a:t>
            </a:r>
            <a:r>
              <a:rPr lang="ru-RU" sz="2000" u="sng" spc="-40" dirty="0" err="1" smtClean="0"/>
              <a:t>ЕП</a:t>
            </a:r>
            <a:r>
              <a:rPr lang="ru-RU" sz="2000" u="sng" spc="-40" dirty="0" smtClean="0"/>
              <a:t>).</a:t>
            </a:r>
          </a:p>
          <a:p>
            <a:pPr indent="355600"/>
            <a:r>
              <a:rPr lang="ru-RU" sz="2000" u="sng" spc="-40" dirty="0" smtClean="0"/>
              <a:t>Способ </a:t>
            </a:r>
            <a:r>
              <a:rPr lang="ru-RU" sz="2000" u="sng" spc="-40" dirty="0"/>
              <a:t>проставления номеров </a:t>
            </a:r>
            <a:r>
              <a:rPr lang="ru-RU" sz="2000" u="sng" spc="-40" dirty="0" err="1"/>
              <a:t>ВХ</a:t>
            </a:r>
            <a:r>
              <a:rPr lang="ru-RU" sz="2000" u="sng" spc="-40" dirty="0"/>
              <a:t> </a:t>
            </a:r>
            <a:r>
              <a:rPr lang="ru-RU" sz="2000" u="sng" spc="-40" dirty="0" err="1"/>
              <a:t>ЭФЗК</a:t>
            </a:r>
            <a:r>
              <a:rPr lang="ru-RU" sz="2000" u="sng" spc="-40" dirty="0"/>
              <a:t> </a:t>
            </a:r>
            <a:r>
              <a:rPr lang="ru-RU" sz="2000" u="sng" spc="-40" dirty="0" smtClean="0"/>
              <a:t>на </a:t>
            </a:r>
            <a:r>
              <a:rPr lang="ru-RU" sz="2000" u="sng" spc="-40" dirty="0"/>
              <a:t>предметах (пункт </a:t>
            </a:r>
            <a:r>
              <a:rPr lang="ru-RU" sz="2000" u="sng" spc="-40" dirty="0" smtClean="0"/>
              <a:t>7.6 </a:t>
            </a:r>
            <a:r>
              <a:rPr lang="ru-RU" sz="2000" u="sng" spc="-40" dirty="0" err="1" smtClean="0"/>
              <a:t>ЕП</a:t>
            </a:r>
            <a:r>
              <a:rPr lang="ru-RU" sz="2000" u="sng" spc="-40" dirty="0" smtClean="0"/>
              <a:t>)</a:t>
            </a:r>
          </a:p>
          <a:p>
            <a:pPr indent="355600"/>
            <a:r>
              <a:rPr lang="ru-RU" sz="2000" spc="-40" dirty="0"/>
              <a:t>Устанавливаются в соответствии с главой 53 </a:t>
            </a:r>
            <a:r>
              <a:rPr lang="ru-RU" sz="2000" spc="-40" dirty="0" err="1"/>
              <a:t>ЕП</a:t>
            </a:r>
            <a:r>
              <a:rPr lang="ru-RU" sz="2000" spc="-40" dirty="0"/>
              <a:t> с учетом условий хранения. </a:t>
            </a:r>
            <a:endParaRPr lang="ru-RU" sz="2000" u="sng" spc="-4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40659" y="4869844"/>
            <a:ext cx="11445874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err="1" smtClean="0"/>
              <a:t>ЕП</a:t>
            </a:r>
            <a:r>
              <a:rPr lang="ru-RU" sz="1600" dirty="0" smtClean="0"/>
              <a:t>, пункт 53.3</a:t>
            </a:r>
            <a:r>
              <a:rPr lang="ru-RU" sz="1600" dirty="0"/>
              <a:t>. </a:t>
            </a:r>
            <a:endParaRPr lang="ru-RU" sz="1600" dirty="0" smtClean="0"/>
          </a:p>
          <a:p>
            <a:r>
              <a:rPr lang="ru-RU" sz="1600" dirty="0" smtClean="0"/>
              <a:t>Учетная </a:t>
            </a:r>
            <a:r>
              <a:rPr lang="ru-RU" sz="1600" dirty="0"/>
              <a:t>маркировка предметов осуществляется </a:t>
            </a:r>
            <a:r>
              <a:rPr lang="ru-RU" sz="1600" b="1" dirty="0"/>
              <a:t>ручным, механическим способами</a:t>
            </a:r>
            <a:r>
              <a:rPr lang="ru-RU" sz="1600" dirty="0"/>
              <a:t> и, например, цифровой маркировкой, нанесением специальных идентифицирующих химически инертных составов, меток без ущерба их внешнему виду и состоянию сохранности.</a:t>
            </a:r>
          </a:p>
        </p:txBody>
      </p:sp>
    </p:spTree>
    <p:extLst>
      <p:ext uri="{BB962C8B-B14F-4D97-AF65-F5344CB8AC3E}">
        <p14:creationId xmlns:p14="http://schemas.microsoft.com/office/powerpoint/2010/main" val="426454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656" y="1627167"/>
            <a:ext cx="11394647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err="1" smtClean="0"/>
              <a:t>ЕП</a:t>
            </a:r>
            <a:r>
              <a:rPr lang="ru-RU" sz="1600" dirty="0" smtClean="0"/>
              <a:t>, пункт 53.4. </a:t>
            </a:r>
          </a:p>
          <a:p>
            <a:r>
              <a:rPr lang="ru-RU" sz="1600" dirty="0" smtClean="0"/>
              <a:t>«на </a:t>
            </a:r>
            <a:r>
              <a:rPr lang="ru-RU" sz="1600" dirty="0"/>
              <a:t>произведениях живописи - краской на верхней или нижней планке подрамника;</a:t>
            </a:r>
          </a:p>
          <a:p>
            <a:r>
              <a:rPr lang="ru-RU" sz="1600" dirty="0"/>
              <a:t>на картинах без подрамников - на кромке холста с оборотной стороны картины;</a:t>
            </a:r>
          </a:p>
          <a:p>
            <a:r>
              <a:rPr lang="ru-RU" sz="1600" dirty="0"/>
              <a:t>на картинах большого размера - дважды (сверху и снизу);</a:t>
            </a:r>
          </a:p>
          <a:p>
            <a:r>
              <a:rPr lang="ru-RU" sz="1600" dirty="0"/>
              <a:t>на иконах (досках) - белой или светлой голубой краской на торце или обороте доски;</a:t>
            </a:r>
          </a:p>
          <a:p>
            <a:r>
              <a:rPr lang="ru-RU" sz="1600" dirty="0"/>
              <a:t>на двухсторонних иконах - краской на </a:t>
            </a:r>
            <a:r>
              <a:rPr lang="ru-RU" sz="1600" dirty="0" smtClean="0"/>
              <a:t>торце»;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114872"/>
              </p:ext>
            </p:extLst>
          </p:nvPr>
        </p:nvGraphicFramePr>
        <p:xfrm>
          <a:off x="343860" y="3467544"/>
          <a:ext cx="11445873" cy="1939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7455">
                  <a:extLst>
                    <a:ext uri="{9D8B030D-6E8A-4147-A177-3AD203B41FA5}">
                      <a16:colId xmlns:a16="http://schemas.microsoft.com/office/drawing/2014/main" val="2341682707"/>
                    </a:ext>
                  </a:extLst>
                </a:gridCol>
                <a:gridCol w="4553127">
                  <a:extLst>
                    <a:ext uri="{9D8B030D-6E8A-4147-A177-3AD203B41FA5}">
                      <a16:colId xmlns:a16="http://schemas.microsoft.com/office/drawing/2014/main" val="739739981"/>
                    </a:ext>
                  </a:extLst>
                </a:gridCol>
                <a:gridCol w="3815291">
                  <a:extLst>
                    <a:ext uri="{9D8B030D-6E8A-4147-A177-3AD203B41FA5}">
                      <a16:colId xmlns:a16="http://schemas.microsoft.com/office/drawing/2014/main" val="3329078991"/>
                    </a:ext>
                  </a:extLst>
                </a:gridCol>
              </a:tblGrid>
              <a:tr h="385234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Вид музейного предмета 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Временная маркировка  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Постоянная маркировка (чем, где)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72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Живопись на подрамнике размером до _____ 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Ярлык из плотной бумаги, прикрепленный к подрамнику. Номер наносится</a:t>
                      </a:r>
                      <a:r>
                        <a:rPr lang="ru-RU" i="1" baseline="0" dirty="0" smtClean="0">
                          <a:solidFill>
                            <a:schemeClr val="tx2"/>
                          </a:solidFill>
                        </a:rPr>
                        <a:t> тушью, </a:t>
                      </a:r>
                      <a:r>
                        <a:rPr lang="ru-RU" i="1" baseline="0" dirty="0" err="1" smtClean="0">
                          <a:solidFill>
                            <a:schemeClr val="tx2"/>
                          </a:solidFill>
                        </a:rPr>
                        <a:t>гелевой</a:t>
                      </a:r>
                      <a:r>
                        <a:rPr lang="ru-RU" i="1" baseline="0" dirty="0" smtClean="0">
                          <a:solidFill>
                            <a:schemeClr val="tx2"/>
                          </a:solidFill>
                        </a:rPr>
                        <a:t> ручкой, печатается на принтере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Краской на верхней</a:t>
                      </a:r>
                      <a:r>
                        <a:rPr lang="ru-RU" i="1" baseline="0" dirty="0" smtClean="0">
                          <a:solidFill>
                            <a:schemeClr val="tx2"/>
                          </a:solidFill>
                        </a:rPr>
                        <a:t> планке подрамника слева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54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Живопись на подрамнике размером до _____ 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Ярлык, прикрепленный к подрамнику. 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2"/>
                          </a:solidFill>
                        </a:rPr>
                        <a:t>Краской на верхней</a:t>
                      </a:r>
                      <a:r>
                        <a:rPr lang="ru-RU" i="1" baseline="0" dirty="0" smtClean="0">
                          <a:solidFill>
                            <a:schemeClr val="tx2"/>
                          </a:solidFill>
                        </a:rPr>
                        <a:t> планке подрамника слева и справа</a:t>
                      </a:r>
                      <a:endParaRPr lang="ru-RU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434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0659" y="5565966"/>
            <a:ext cx="1144587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714375"/>
            <a:r>
              <a:rPr lang="ru-RU" sz="2000" spc="-40" dirty="0" smtClean="0"/>
              <a:t>3. Охранная маркировка (при наличии). </a:t>
            </a:r>
            <a:endParaRPr lang="ru-RU" sz="2000" spc="-4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7"/>
            <a:ext cx="11445875" cy="1199437"/>
          </a:xfrm>
        </p:spPr>
        <p:txBody>
          <a:bodyPr lIns="0"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V. </a:t>
            </a:r>
            <a:r>
              <a:rPr lang="ru-RU" dirty="0" smtClean="0">
                <a:solidFill>
                  <a:schemeClr val="tx2"/>
                </a:solidFill>
              </a:rPr>
              <a:t>Маркировка музейных предметов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и культурных ценностей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9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9" y="148975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46544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V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</a:rPr>
              <a:t>Организация комплектования фондов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предметов.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Прием предметов на </a:t>
            </a:r>
            <a:r>
              <a:rPr lang="ru-RU" dirty="0" err="1" smtClean="0">
                <a:solidFill>
                  <a:schemeClr val="tx2"/>
                </a:solidFill>
              </a:rPr>
              <a:t>ВХ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ЭФЗК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95086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12082" y="2113654"/>
            <a:ext cx="11474449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1. Комплектование фондов музейных предметов  осуществляется по темам, установленным концепцией комплектования собрания музея. </a:t>
            </a:r>
          </a:p>
          <a:p>
            <a:pPr indent="355600"/>
            <a:r>
              <a:rPr lang="ru-RU" sz="2000" spc="-40" dirty="0" smtClean="0"/>
              <a:t>Кто отвечает за разработку разделов комплектования фондов музейных предметов, кто участвует </a:t>
            </a:r>
            <a:br>
              <a:rPr lang="ru-RU" sz="2000" spc="-40" dirty="0" smtClean="0"/>
            </a:br>
            <a:r>
              <a:rPr lang="ru-RU" sz="2000" spc="-40" dirty="0" smtClean="0"/>
              <a:t>в разработке разделов о фондах музейных предметов. Сроки.</a:t>
            </a:r>
          </a:p>
          <a:p>
            <a:pPr indent="355600"/>
            <a:r>
              <a:rPr lang="ru-RU" sz="2000" spc="-40" dirty="0" smtClean="0"/>
              <a:t>2. Программа комплектования собрания музея </a:t>
            </a:r>
            <a:r>
              <a:rPr lang="ru-RU" sz="2000" spc="-40" dirty="0"/>
              <a:t>(пункт 3.1. </a:t>
            </a:r>
            <a:r>
              <a:rPr lang="ru-RU" sz="2000" spc="-40" dirty="0" err="1" smtClean="0"/>
              <a:t>ЕП</a:t>
            </a:r>
            <a:r>
              <a:rPr lang="ru-RU" sz="2000" spc="-40" dirty="0" smtClean="0"/>
              <a:t>) по темам комплектования фондов музейных предметов. </a:t>
            </a:r>
          </a:p>
          <a:p>
            <a:pPr indent="355600"/>
            <a:r>
              <a:rPr lang="ru-RU" sz="2000" spc="-40" dirty="0"/>
              <a:t>Каким документом утверждается</a:t>
            </a:r>
            <a:r>
              <a:rPr lang="ru-RU" sz="2000" spc="-40" dirty="0" smtClean="0"/>
              <a:t>. </a:t>
            </a:r>
            <a:endParaRPr lang="ru-RU" sz="2000" spc="-40" dirty="0"/>
          </a:p>
          <a:p>
            <a:pPr indent="355600"/>
            <a:r>
              <a:rPr lang="ru-RU" sz="2000" spc="-40" dirty="0" smtClean="0"/>
              <a:t>Кто </a:t>
            </a:r>
            <a:r>
              <a:rPr lang="ru-RU" sz="2000" spc="-40" dirty="0"/>
              <a:t>отвечает за разработку, кто участвует в разработке разделов о фондах музейных предметов. </a:t>
            </a:r>
            <a:r>
              <a:rPr lang="ru-RU" sz="2000" spc="-40" dirty="0" smtClean="0"/>
              <a:t> Сроки. </a:t>
            </a:r>
            <a:endParaRPr lang="ru-RU" sz="2000" spc="-40" dirty="0"/>
          </a:p>
          <a:p>
            <a:pPr indent="355600"/>
            <a:r>
              <a:rPr lang="ru-RU" sz="2000" spc="-40" dirty="0" smtClean="0"/>
              <a:t>3. Отчет о реализации концепции комплектования </a:t>
            </a:r>
            <a:r>
              <a:rPr lang="ru-RU" sz="2000" spc="-40" dirty="0"/>
              <a:t>собрания музея (пункт 3.1. </a:t>
            </a:r>
            <a:r>
              <a:rPr lang="ru-RU" sz="2000" spc="-40" dirty="0" err="1"/>
              <a:t>ЕП</a:t>
            </a:r>
            <a:r>
              <a:rPr lang="ru-RU" sz="2000" spc="-40" dirty="0" smtClean="0"/>
              <a:t>) в отношении музейных предметов.</a:t>
            </a:r>
          </a:p>
          <a:p>
            <a:pPr indent="355600"/>
            <a:r>
              <a:rPr lang="ru-RU" sz="2000" spc="-40" dirty="0"/>
              <a:t>Кто отвечает за разработку, кто участвует в разработке разделов о фондах музейных </a:t>
            </a:r>
            <a:r>
              <a:rPr lang="ru-RU" sz="2000" spc="-40" dirty="0" smtClean="0"/>
              <a:t>предметов, кому главный хранитель передает подготовленные материалы.  Сроки.</a:t>
            </a:r>
            <a:endParaRPr lang="ru-RU" sz="2000" spc="-40" dirty="0"/>
          </a:p>
        </p:txBody>
      </p:sp>
    </p:spTree>
    <p:extLst>
      <p:ext uri="{BB962C8B-B14F-4D97-AF65-F5344CB8AC3E}">
        <p14:creationId xmlns:p14="http://schemas.microsoft.com/office/powerpoint/2010/main" val="23171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46544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V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</a:rPr>
              <a:t>Организация комплектования фондов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предметов.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Прием предметов на </a:t>
            </a:r>
            <a:r>
              <a:rPr lang="ru-RU" dirty="0" err="1" smtClean="0">
                <a:solidFill>
                  <a:schemeClr val="tx2"/>
                </a:solidFill>
              </a:rPr>
              <a:t>ВХ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ЭФЗК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61340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4041" y="1825214"/>
            <a:ext cx="11445874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4.</a:t>
            </a:r>
            <a:r>
              <a:rPr lang="en-US" sz="2000" spc="-40" dirty="0" smtClean="0"/>
              <a:t> </a:t>
            </a:r>
            <a:r>
              <a:rPr lang="ru-RU" sz="2000" spc="-40" dirty="0"/>
              <a:t>Способы и источники комплектования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Описание процессов основных способов с учетом источников комплектования от заявления до акта приема </a:t>
            </a:r>
            <a:r>
              <a:rPr lang="ru-RU" sz="2000" spc="-40" dirty="0" err="1" smtClean="0"/>
              <a:t>ВХ</a:t>
            </a:r>
            <a:r>
              <a:rPr lang="ru-RU" sz="2000" spc="-40" dirty="0" smtClean="0"/>
              <a:t> </a:t>
            </a:r>
            <a:r>
              <a:rPr lang="ru-RU" sz="2000" spc="-40" dirty="0" err="1" smtClean="0"/>
              <a:t>ЭФЗК</a:t>
            </a:r>
            <a:endParaRPr lang="ru-RU" sz="2000" spc="-40" dirty="0" smtClean="0"/>
          </a:p>
          <a:p>
            <a:pPr indent="355600"/>
            <a:r>
              <a:rPr lang="ru-RU" sz="2000" spc="-40" dirty="0" smtClean="0"/>
              <a:t>Состав документов (ссылка на </a:t>
            </a:r>
            <a:r>
              <a:rPr lang="ru-RU" sz="2000" spc="-40" dirty="0" err="1" smtClean="0"/>
              <a:t>ЕП</a:t>
            </a:r>
            <a:r>
              <a:rPr lang="ru-RU" sz="2000" spc="-40" dirty="0" smtClean="0"/>
              <a:t>)</a:t>
            </a:r>
            <a:endParaRPr lang="ru-RU" sz="2000" spc="-4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8426" y="5326933"/>
            <a:ext cx="1076548" cy="886787"/>
          </a:xfrm>
          <a:prstGeom prst="rect">
            <a:avLst/>
          </a:prstGeom>
          <a:solidFill>
            <a:schemeClr val="accent6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618901" y="5333679"/>
            <a:ext cx="533625" cy="916192"/>
          </a:xfrm>
          <a:prstGeom prst="rect">
            <a:avLst/>
          </a:prstGeom>
          <a:solidFill>
            <a:schemeClr val="accent6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411" y="3585459"/>
            <a:ext cx="5984504" cy="266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46544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V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</a:rPr>
              <a:t>Организация комплектования фондов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предметов.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Прием предметов на </a:t>
            </a:r>
            <a:r>
              <a:rPr lang="ru-RU" dirty="0" err="1" smtClean="0">
                <a:solidFill>
                  <a:schemeClr val="tx2"/>
                </a:solidFill>
              </a:rPr>
              <a:t>ВХ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ЭФЗК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61340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8709" y="1802763"/>
            <a:ext cx="5744885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714375"/>
            <a:r>
              <a:rPr lang="ru-RU" spc="-40" dirty="0" smtClean="0"/>
              <a:t>Например:</a:t>
            </a:r>
          </a:p>
          <a:p>
            <a:pPr indent="361950"/>
            <a:r>
              <a:rPr lang="ru-RU" i="1" spc="-40" dirty="0" smtClean="0"/>
              <a:t>1. Экспедиции Организации. </a:t>
            </a:r>
          </a:p>
          <a:p>
            <a:pPr indent="361950"/>
            <a:r>
              <a:rPr lang="ru-RU" i="1" spc="-40" dirty="0" smtClean="0"/>
              <a:t>1.1. Руководитель экспедиции, состоящий с Организацией в трудовых отношениях :</a:t>
            </a:r>
          </a:p>
          <a:p>
            <a:pPr indent="361950"/>
            <a:r>
              <a:rPr lang="ru-RU" i="1" spc="-40" dirty="0" smtClean="0"/>
              <a:t> обращается к ректору/проректору/декану (указать должность) </a:t>
            </a:r>
            <a:r>
              <a:rPr lang="ru-RU" b="1" i="1" spc="-40" dirty="0" smtClean="0"/>
              <a:t>со служебной запиской </a:t>
            </a:r>
            <a:r>
              <a:rPr lang="ru-RU" i="1" spc="-40" dirty="0" smtClean="0"/>
              <a:t>с просьбой о приеме … в собрание музея… </a:t>
            </a:r>
            <a:r>
              <a:rPr lang="ru-RU" i="1" spc="-40" dirty="0"/>
              <a:t>Состав сведений установлен пунктом __ </a:t>
            </a:r>
            <a:r>
              <a:rPr lang="ru-RU" i="1" spc="-40" dirty="0" err="1"/>
              <a:t>ЕП</a:t>
            </a:r>
            <a:r>
              <a:rPr lang="ru-RU" i="1" spc="-40" dirty="0"/>
              <a:t>. (</a:t>
            </a:r>
            <a:r>
              <a:rPr lang="ru-RU" i="1" spc="-40" dirty="0" smtClean="0"/>
              <a:t>образец в приложении №_; состав сведений в приложении № __). </a:t>
            </a:r>
          </a:p>
          <a:p>
            <a:pPr indent="361950"/>
            <a:r>
              <a:rPr lang="ru-RU" i="1" spc="-40" dirty="0" smtClean="0"/>
              <a:t>получает визу  ректора/…;</a:t>
            </a:r>
          </a:p>
          <a:p>
            <a:pPr indent="361950"/>
            <a:r>
              <a:rPr lang="ru-RU" i="1" spc="-40" dirty="0" smtClean="0"/>
              <a:t>передает служебную записку с визой… заведующему музеем/главному хранителю (указать должность).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4980" y="3889855"/>
            <a:ext cx="5324475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61950"/>
            <a:r>
              <a:rPr lang="ru-RU" i="1" spc="-40" dirty="0" smtClean="0"/>
              <a:t>1.2. Заведующий музеем организует:</a:t>
            </a:r>
          </a:p>
          <a:p>
            <a:pPr indent="361950"/>
            <a:r>
              <a:rPr lang="ru-RU" i="1" spc="-40" dirty="0" smtClean="0"/>
              <a:t>подготовку главным хранителем/специалистом по учету музейных предметов в течение ____ рабочих дней проекта акта приема </a:t>
            </a:r>
            <a:r>
              <a:rPr lang="ru-RU" i="1" spc="-40" dirty="0" err="1" smtClean="0"/>
              <a:t>ВХ</a:t>
            </a:r>
            <a:r>
              <a:rPr lang="ru-RU" i="1" spc="-40" dirty="0" smtClean="0"/>
              <a:t> </a:t>
            </a:r>
            <a:r>
              <a:rPr lang="ru-RU" i="1" spc="-40" dirty="0" err="1" smtClean="0"/>
              <a:t>ЭФЗК</a:t>
            </a:r>
            <a:r>
              <a:rPr lang="ru-RU" i="1" spc="-40" dirty="0" smtClean="0"/>
              <a:t> (образец в приложении №_);</a:t>
            </a:r>
          </a:p>
          <a:p>
            <a:pPr indent="361950"/>
            <a:r>
              <a:rPr lang="ru-RU" i="1" spc="-40" dirty="0" smtClean="0"/>
              <a:t>прием предметов от держателя открытого листа в течение ___ рабочих дней.  </a:t>
            </a:r>
          </a:p>
        </p:txBody>
      </p:sp>
    </p:spTree>
    <p:extLst>
      <p:ext uri="{BB962C8B-B14F-4D97-AF65-F5344CB8AC3E}">
        <p14:creationId xmlns:p14="http://schemas.microsoft.com/office/powerpoint/2010/main" val="13212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46544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V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</a:rPr>
              <a:t>Организация комплектования фондов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предметов.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Прием предметов на </a:t>
            </a:r>
            <a:r>
              <a:rPr lang="ru-RU" dirty="0" err="1" smtClean="0">
                <a:solidFill>
                  <a:schemeClr val="tx2"/>
                </a:solidFill>
              </a:rPr>
              <a:t>ВХ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ЭФЗК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766701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9841" y="2038958"/>
            <a:ext cx="5481359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714375"/>
            <a:r>
              <a:rPr lang="ru-RU" spc="-40" dirty="0" smtClean="0"/>
              <a:t>Например:</a:t>
            </a:r>
          </a:p>
          <a:p>
            <a:pPr indent="361950"/>
            <a:r>
              <a:rPr lang="ru-RU" i="1" spc="-40" dirty="0" smtClean="0"/>
              <a:t>1. Экспедиции иной Организации. </a:t>
            </a:r>
          </a:p>
          <a:p>
            <a:pPr indent="361950"/>
            <a:r>
              <a:rPr lang="ru-RU" i="1" spc="-40" dirty="0" smtClean="0"/>
              <a:t>1.1. Руководитель Организации/ руководитель археологической </a:t>
            </a:r>
            <a:r>
              <a:rPr lang="ru-RU" i="1" spc="-40" dirty="0"/>
              <a:t>экспедиции (держатель открытого листа</a:t>
            </a:r>
            <a:r>
              <a:rPr lang="ru-RU" i="1" spc="-40" dirty="0" smtClean="0"/>
              <a:t>), НЕ состоящий с Организацией в трудовых отношениях :</a:t>
            </a:r>
          </a:p>
          <a:p>
            <a:pPr indent="361950"/>
            <a:r>
              <a:rPr lang="ru-RU" i="1" spc="-40" dirty="0" smtClean="0"/>
              <a:t> обращается в Организацию </a:t>
            </a:r>
            <a:r>
              <a:rPr lang="ru-RU" b="1" i="1" spc="-40" dirty="0" smtClean="0"/>
              <a:t>с письмом/заявлением </a:t>
            </a:r>
            <a:r>
              <a:rPr lang="ru-RU" i="1" spc="-40" dirty="0" smtClean="0"/>
              <a:t>с просьбой о приеме … в собрание музея… (образец в приложении №_). </a:t>
            </a:r>
          </a:p>
          <a:p>
            <a:pPr indent="361950"/>
            <a:r>
              <a:rPr lang="ru-RU" i="1" spc="-40" dirty="0" smtClean="0"/>
              <a:t>1.2. Служба делопроизводства регистрирует письмо/заявление, передает на </a:t>
            </a:r>
            <a:r>
              <a:rPr lang="ru-RU" i="1" spc="-40" dirty="0"/>
              <a:t>визу </a:t>
            </a:r>
            <a:r>
              <a:rPr lang="ru-RU" i="1" spc="-40" dirty="0" smtClean="0"/>
              <a:t>ректору/ проректору/ декану </a:t>
            </a:r>
            <a:r>
              <a:rPr lang="ru-RU" i="1" spc="-40" dirty="0"/>
              <a:t>(указать должность</a:t>
            </a:r>
            <a:r>
              <a:rPr lang="ru-RU" i="1" spc="-40" dirty="0" smtClean="0"/>
              <a:t>). Направляет письмо/заявление заведующему музеем.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1900" y="3593342"/>
            <a:ext cx="5544483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61950"/>
            <a:r>
              <a:rPr lang="ru-RU" i="1" spc="-40" dirty="0" smtClean="0"/>
              <a:t>1.3. Заведующий музеем организует:</a:t>
            </a:r>
          </a:p>
          <a:p>
            <a:pPr indent="361950"/>
            <a:r>
              <a:rPr lang="ru-RU" i="1" spc="-40" dirty="0" smtClean="0"/>
              <a:t>подготовку главным хранителем/специалистом по учету музейных предметов в течение ____ рабочих дней проектов </a:t>
            </a:r>
            <a:r>
              <a:rPr lang="ru-RU" b="1" i="1" spc="-40" dirty="0" smtClean="0"/>
              <a:t>договора </a:t>
            </a:r>
            <a:r>
              <a:rPr lang="ru-RU" b="1" i="1" spc="-40" dirty="0" err="1" smtClean="0"/>
              <a:t>ВХ</a:t>
            </a:r>
            <a:r>
              <a:rPr lang="ru-RU" b="1" i="1" spc="-40" dirty="0" smtClean="0"/>
              <a:t> </a:t>
            </a:r>
            <a:r>
              <a:rPr lang="ru-RU" b="1" i="1" spc="-40" dirty="0" err="1" smtClean="0"/>
              <a:t>ЭФЗК</a:t>
            </a:r>
            <a:r>
              <a:rPr lang="ru-RU" b="1" i="1" spc="-40" dirty="0" smtClean="0"/>
              <a:t> </a:t>
            </a:r>
            <a:r>
              <a:rPr lang="ru-RU" i="1" spc="-40" dirty="0" smtClean="0"/>
              <a:t>и  акта приема </a:t>
            </a:r>
            <a:r>
              <a:rPr lang="ru-RU" i="1" spc="-40" dirty="0" err="1" smtClean="0"/>
              <a:t>ВХ</a:t>
            </a:r>
            <a:r>
              <a:rPr lang="ru-RU" i="1" spc="-40" dirty="0" smtClean="0"/>
              <a:t> </a:t>
            </a:r>
            <a:r>
              <a:rPr lang="ru-RU" i="1" spc="-40" dirty="0" err="1" smtClean="0"/>
              <a:t>ЭФЗК</a:t>
            </a:r>
            <a:r>
              <a:rPr lang="ru-RU" i="1" spc="-40" dirty="0" smtClean="0"/>
              <a:t> (образец в приложении №_); </a:t>
            </a:r>
          </a:p>
          <a:p>
            <a:pPr indent="361950"/>
            <a:r>
              <a:rPr lang="ru-RU" i="1" spc="-40" dirty="0"/>
              <a:t>п</a:t>
            </a:r>
            <a:r>
              <a:rPr lang="ru-RU" i="1" spc="-40" dirty="0" smtClean="0"/>
              <a:t>одписание договора </a:t>
            </a:r>
            <a:r>
              <a:rPr lang="ru-RU" i="1" spc="-40" dirty="0" err="1" smtClean="0"/>
              <a:t>ВХ</a:t>
            </a:r>
            <a:r>
              <a:rPr lang="ru-RU" i="1" spc="-40" dirty="0" smtClean="0"/>
              <a:t> </a:t>
            </a:r>
            <a:r>
              <a:rPr lang="ru-RU" i="1" spc="-40" dirty="0" err="1" smtClean="0"/>
              <a:t>ЭФЗК</a:t>
            </a:r>
            <a:r>
              <a:rPr lang="ru-RU" i="1" spc="-40" dirty="0" smtClean="0"/>
              <a:t>; </a:t>
            </a:r>
          </a:p>
          <a:p>
            <a:pPr indent="361950"/>
            <a:r>
              <a:rPr lang="ru-RU" i="1" spc="-40" dirty="0" smtClean="0"/>
              <a:t>прием предметов от держателя открытого листа в течение ___ рабочих дней.  </a:t>
            </a:r>
          </a:p>
          <a:p>
            <a:pPr indent="361950"/>
            <a:endParaRPr lang="ru-RU" i="1" spc="-40" dirty="0" smtClean="0"/>
          </a:p>
        </p:txBody>
      </p:sp>
    </p:spTree>
    <p:extLst>
      <p:ext uri="{BB962C8B-B14F-4D97-AF65-F5344CB8AC3E}">
        <p14:creationId xmlns:p14="http://schemas.microsoft.com/office/powerpoint/2010/main" val="2803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46544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V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I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Дофондовый</a:t>
            </a:r>
            <a:r>
              <a:rPr lang="ru-RU" dirty="0">
                <a:solidFill>
                  <a:schemeClr val="tx2"/>
                </a:solidFill>
              </a:rPr>
              <a:t> учет культурных ценностей и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предметов. Экспертиза </a:t>
            </a:r>
            <a:r>
              <a:rPr lang="ru-RU" dirty="0" err="1" smtClean="0">
                <a:solidFill>
                  <a:schemeClr val="tx2"/>
                </a:solidFill>
              </a:rPr>
              <a:t>ЭФЗК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Хранение временных поступлений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ВХ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ЭФЗК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9232" y="181084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0656" y="2003327"/>
            <a:ext cx="11445875" cy="3477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1.</a:t>
            </a:r>
            <a:r>
              <a:rPr lang="en-US" sz="2000" spc="-40" dirty="0" smtClean="0"/>
              <a:t> </a:t>
            </a:r>
            <a:r>
              <a:rPr lang="ru-RU" sz="2000" u="sng" spc="-40" dirty="0" smtClean="0"/>
              <a:t>Порядок ведения </a:t>
            </a:r>
            <a:r>
              <a:rPr lang="ru-RU" sz="2000" u="sng" spc="-40" dirty="0"/>
              <a:t>книги </a:t>
            </a:r>
            <a:r>
              <a:rPr lang="ru-RU" sz="2000" u="sng" spc="-40" dirty="0" smtClean="0"/>
              <a:t>регистрации  актов/предметов</a:t>
            </a:r>
            <a:br>
              <a:rPr lang="ru-RU" sz="2000" u="sng" spc="-40" dirty="0" smtClean="0"/>
            </a:br>
            <a:r>
              <a:rPr lang="ru-RU" sz="2000" u="sng" spc="-40" dirty="0" smtClean="0"/>
              <a:t> (пункт 7.6 </a:t>
            </a:r>
            <a:r>
              <a:rPr lang="ru-RU" sz="2000" u="sng" spc="-40" dirty="0" err="1" smtClean="0"/>
              <a:t>ЕП</a:t>
            </a:r>
            <a:r>
              <a:rPr lang="ru-RU" sz="2000" u="sng" spc="-40" dirty="0" smtClean="0"/>
              <a:t>).</a:t>
            </a:r>
          </a:p>
          <a:p>
            <a:pPr indent="355600"/>
            <a:r>
              <a:rPr lang="ru-RU" sz="2000" spc="-40" dirty="0" smtClean="0"/>
              <a:t>Как формируется список предметов к акту.</a:t>
            </a:r>
          </a:p>
          <a:p>
            <a:pPr indent="355600"/>
            <a:r>
              <a:rPr lang="ru-RU" sz="2000" spc="-40" dirty="0" smtClean="0"/>
              <a:t>Как присваиваются предметам номера временного учета</a:t>
            </a:r>
            <a:br>
              <a:rPr lang="ru-RU" sz="2000" spc="-40" dirty="0" smtClean="0"/>
            </a:br>
            <a:r>
              <a:rPr lang="ru-RU" sz="2000" spc="-40" dirty="0" err="1" smtClean="0"/>
              <a:t>ВХ</a:t>
            </a:r>
            <a:r>
              <a:rPr lang="ru-RU" sz="2000" spc="-40" dirty="0" smtClean="0"/>
              <a:t> </a:t>
            </a:r>
            <a:r>
              <a:rPr lang="ru-RU" sz="2000" spc="-40" dirty="0" err="1" smtClean="0"/>
              <a:t>ЭФЗК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Кто осуществляет эти процедуры. </a:t>
            </a:r>
          </a:p>
          <a:p>
            <a:pPr indent="355600"/>
            <a:r>
              <a:rPr lang="ru-RU" sz="2000" spc="-40" dirty="0" smtClean="0"/>
              <a:t>2.</a:t>
            </a:r>
            <a:r>
              <a:rPr lang="en-US" sz="2000" spc="-40" dirty="0" smtClean="0"/>
              <a:t> </a:t>
            </a:r>
            <a:r>
              <a:rPr lang="ru-RU" sz="2000" spc="-40" dirty="0" smtClean="0"/>
              <a:t>Порядок оформления договора </a:t>
            </a:r>
            <a:r>
              <a:rPr lang="ru-RU" sz="2000" spc="-40" dirty="0" err="1" smtClean="0"/>
              <a:t>ВХ</a:t>
            </a:r>
            <a:r>
              <a:rPr lang="ru-RU" sz="2000" spc="-40" dirty="0" smtClean="0"/>
              <a:t> </a:t>
            </a:r>
            <a:r>
              <a:rPr lang="ru-RU" sz="2000" spc="-40" dirty="0" err="1" smtClean="0"/>
              <a:t>ЭФЗК</a:t>
            </a:r>
            <a:r>
              <a:rPr lang="ru-RU" sz="2000" spc="-40" dirty="0" smtClean="0"/>
              <a:t>.</a:t>
            </a:r>
          </a:p>
          <a:p>
            <a:pPr indent="355600"/>
            <a:r>
              <a:rPr lang="ru-RU" sz="2000" spc="-40" dirty="0" smtClean="0"/>
              <a:t>Кто готовит. Сколько экземпляров, имеющих одинаковую </a:t>
            </a:r>
            <a:br>
              <a:rPr lang="ru-RU" sz="2000" spc="-40" dirty="0" smtClean="0"/>
            </a:br>
            <a:r>
              <a:rPr lang="ru-RU" sz="2000" spc="-40" dirty="0" smtClean="0"/>
              <a:t>юридическую силу, оформляется. </a:t>
            </a:r>
          </a:p>
          <a:p>
            <a:pPr indent="355600"/>
            <a:r>
              <a:rPr lang="ru-RU" sz="2000" spc="-40" dirty="0" smtClean="0"/>
              <a:t>Кто визирует, кто подписывает. </a:t>
            </a:r>
          </a:p>
          <a:p>
            <a:pPr indent="355600"/>
            <a:r>
              <a:rPr lang="ru-RU" sz="2000" spc="-40" dirty="0" smtClean="0"/>
              <a:t>Где (в музее/отделе учета, общей канцелярии/ юридической службе/…) осуществляется регистрация.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626" y="2003327"/>
            <a:ext cx="4252480" cy="263942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032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8234" y="2335595"/>
            <a:ext cx="11105479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/>
              <a:t>3. Порядок оформления актов </a:t>
            </a:r>
            <a:r>
              <a:rPr lang="ru-RU" sz="2000" spc="-40" dirty="0" err="1"/>
              <a:t>ВХ</a:t>
            </a:r>
            <a:r>
              <a:rPr lang="ru-RU" sz="2000" spc="-40" dirty="0"/>
              <a:t> </a:t>
            </a:r>
            <a:r>
              <a:rPr lang="ru-RU" sz="2000" spc="-40" dirty="0" err="1"/>
              <a:t>ЭФЗК</a:t>
            </a:r>
            <a:r>
              <a:rPr lang="ru-RU" sz="2000" spc="-40" dirty="0"/>
              <a:t>. Кто готовит. Сколько экземпляров</a:t>
            </a:r>
          </a:p>
          <a:p>
            <a:pPr indent="355600"/>
            <a:r>
              <a:rPr lang="ru-RU" sz="2000" u="sng" spc="-40" dirty="0"/>
              <a:t>Порядок утверждения актов </a:t>
            </a:r>
            <a:r>
              <a:rPr lang="ru-RU" sz="2000" u="sng" spc="-40" dirty="0" err="1"/>
              <a:t>ВХ</a:t>
            </a:r>
            <a:r>
              <a:rPr lang="ru-RU" sz="2000" u="sng" spc="-40" dirty="0"/>
              <a:t> </a:t>
            </a:r>
            <a:r>
              <a:rPr lang="ru-RU" sz="2000" u="sng" spc="-40" dirty="0" err="1"/>
              <a:t>ЭФЗК</a:t>
            </a:r>
            <a:r>
              <a:rPr lang="ru-RU" sz="2000" u="sng" spc="-40" dirty="0"/>
              <a:t> (пункт 7.6 </a:t>
            </a:r>
            <a:r>
              <a:rPr lang="ru-RU" sz="2000" u="sng" spc="-40" dirty="0" err="1"/>
              <a:t>ЕП</a:t>
            </a:r>
            <a:r>
              <a:rPr lang="ru-RU" sz="2000" u="sng" spc="-40" dirty="0"/>
              <a:t>). </a:t>
            </a:r>
          </a:p>
          <a:p>
            <a:pPr indent="355600"/>
            <a:r>
              <a:rPr lang="ru-RU" sz="2000" spc="-40" dirty="0"/>
              <a:t>Кем утверждается. </a:t>
            </a:r>
            <a:r>
              <a:rPr lang="ru-RU" sz="2000" spc="-40" dirty="0" smtClean="0"/>
              <a:t> </a:t>
            </a:r>
          </a:p>
          <a:p>
            <a:pPr indent="355600"/>
            <a:r>
              <a:rPr lang="ru-RU" sz="2000" spc="-40" dirty="0" smtClean="0"/>
              <a:t>4. Как определяются эксперты </a:t>
            </a:r>
            <a:r>
              <a:rPr lang="ru-RU" sz="2000" spc="-40" dirty="0" err="1" smtClean="0"/>
              <a:t>ЭФЗК</a:t>
            </a:r>
            <a:r>
              <a:rPr lang="ru-RU" sz="2000" spc="-40" dirty="0" smtClean="0"/>
              <a:t> для проведения экспертизы. Как передаются предметы для изучения экспертам </a:t>
            </a:r>
            <a:r>
              <a:rPr lang="ru-RU" sz="2000" spc="-40" dirty="0" err="1" smtClean="0"/>
              <a:t>ЭФЗК</a:t>
            </a:r>
            <a:r>
              <a:rPr lang="ru-RU" sz="2000" spc="-40" dirty="0" smtClean="0"/>
              <a:t>, состоящим в трудовых отношениях с Организацией. Как передаются предметы для изучения экспертам, не состоящим в трудовых отношениях  с Организацией. Как оформляются эти передачи. </a:t>
            </a:r>
          </a:p>
          <a:p>
            <a:pPr indent="355600"/>
            <a:r>
              <a:rPr lang="ru-RU" sz="2000" spc="-40" dirty="0" smtClean="0"/>
              <a:t>5. Кто ответственен за информирование владельца о результатах экспертизы </a:t>
            </a:r>
            <a:r>
              <a:rPr lang="ru-RU" sz="2000" spc="-40" dirty="0" err="1" smtClean="0"/>
              <a:t>ЭФЗК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6. Как оформляются документы на возврат владельцу. Кто готовит проект акта, кто осуществляет передачу предметов, кто утверждает акт возврата. Как регистрируется акт возврата.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13" y="355815"/>
            <a:ext cx="11445875" cy="146544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V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I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Дофондовый</a:t>
            </a:r>
            <a:r>
              <a:rPr lang="ru-RU" dirty="0">
                <a:solidFill>
                  <a:schemeClr val="tx2"/>
                </a:solidFill>
              </a:rPr>
              <a:t> учет культурных ценностей и музейных </a:t>
            </a:r>
            <a:r>
              <a:rPr lang="ru-RU" dirty="0" smtClean="0">
                <a:solidFill>
                  <a:schemeClr val="tx2"/>
                </a:solidFill>
              </a:rPr>
              <a:t>предметов. Экспертиза </a:t>
            </a:r>
            <a:r>
              <a:rPr lang="ru-RU" dirty="0" err="1" smtClean="0">
                <a:solidFill>
                  <a:schemeClr val="tx2"/>
                </a:solidFill>
              </a:rPr>
              <a:t>ЭФЗК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Хранение временных поступлений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ВХ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ЭФЗК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54888" y="200332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68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347399"/>
            <a:ext cx="11445875" cy="1838856"/>
          </a:xfrm>
        </p:spPr>
        <p:txBody>
          <a:bodyPr lIns="0">
            <a:normAutofit/>
          </a:bodyPr>
          <a:lstStyle/>
          <a:p>
            <a:r>
              <a:rPr lang="ru-RU" dirty="0" err="1" smtClean="0">
                <a:solidFill>
                  <a:schemeClr val="tx2"/>
                </a:solidFill>
              </a:rPr>
              <a:t>VII</a:t>
            </a:r>
            <a:r>
              <a:rPr lang="ru-RU" dirty="0" err="1">
                <a:solidFill>
                  <a:schemeClr val="tx2"/>
                </a:solidFill>
              </a:rPr>
              <a:t>I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smtClean="0">
                <a:solidFill>
                  <a:schemeClr val="tx2"/>
                </a:solidFill>
              </a:rPr>
              <a:t>Прием на постоянное хранение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музейных предметов основного фонда и иных фондов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29786" y="246468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3169" y="2753542"/>
            <a:ext cx="11474449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1.</a:t>
            </a:r>
            <a:r>
              <a:rPr lang="en-US" sz="2000" spc="-40" dirty="0" smtClean="0"/>
              <a:t> </a:t>
            </a:r>
            <a:r>
              <a:rPr lang="ru-RU" sz="2000" spc="-40" dirty="0" smtClean="0"/>
              <a:t>Подготовка договора </a:t>
            </a:r>
            <a:r>
              <a:rPr lang="ru-RU" sz="2000" spc="-40" dirty="0" err="1" smtClean="0"/>
              <a:t>ПХ</a:t>
            </a:r>
            <a:r>
              <a:rPr lang="ru-RU" sz="2000" spc="-40" dirty="0" smtClean="0"/>
              <a:t> и акта </a:t>
            </a:r>
            <a:r>
              <a:rPr lang="ru-RU" sz="2000" spc="-40" dirty="0" err="1" smtClean="0"/>
              <a:t>ПХ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Кто готовит проект договора </a:t>
            </a:r>
            <a:r>
              <a:rPr lang="ru-RU" sz="2000" spc="-40" dirty="0" err="1" smtClean="0"/>
              <a:t>ПХ</a:t>
            </a:r>
            <a:r>
              <a:rPr lang="ru-RU" sz="2000" spc="-40" dirty="0" smtClean="0"/>
              <a:t> и акта </a:t>
            </a:r>
            <a:r>
              <a:rPr lang="ru-RU" sz="2000" spc="-40" dirty="0" err="1" smtClean="0"/>
              <a:t>ПХ</a:t>
            </a:r>
            <a:r>
              <a:rPr lang="ru-RU" sz="2000" spc="-40" dirty="0" smtClean="0"/>
              <a:t>. Кто контролирует. Как осуществляется подписание и регистрация.</a:t>
            </a:r>
          </a:p>
          <a:p>
            <a:pPr indent="355600"/>
            <a:r>
              <a:rPr lang="ru-RU" sz="2000" spc="-40" dirty="0" smtClean="0"/>
              <a:t>Сколько экземпляров документов подписывается. Акт утверждается руководителем (как оформлено права передачи подписи, в случае утверждения не руководителем Организации).  </a:t>
            </a:r>
          </a:p>
          <a:p>
            <a:pPr indent="355600"/>
            <a:r>
              <a:rPr lang="ru-RU" sz="2000" spc="-40" dirty="0" smtClean="0"/>
              <a:t>Как составляются перечни предметов для разных фондов – раздельно или общим списком.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532" y="5443892"/>
            <a:ext cx="9242236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Единые правила. Пункт 4.4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Акт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составляется в нескольких экземплярах (не менее трех), подписывается лицами, принявшими и сдавшими предметы, утверждается руководителем, скрепляется печатью музея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регистрируется в книге регистрации актов приема-передачи предметов на постоянное хранение. Все подписи в акте должны быть расшифрованы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31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525772"/>
          </a:xfrm>
        </p:spPr>
        <p:txBody>
          <a:bodyPr lIns="0"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IX. </a:t>
            </a:r>
            <a:r>
              <a:rPr lang="ru-RU" dirty="0">
                <a:solidFill>
                  <a:schemeClr val="tx2"/>
                </a:solidFill>
              </a:rPr>
              <a:t>Регистрация музейных предметов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в </a:t>
            </a:r>
            <a:r>
              <a:rPr lang="ru-RU" dirty="0">
                <a:solidFill>
                  <a:schemeClr val="tx2"/>
                </a:solidFill>
              </a:rPr>
              <a:t>книгах </a:t>
            </a:r>
            <a:r>
              <a:rPr lang="ru-RU" dirty="0" smtClean="0">
                <a:solidFill>
                  <a:schemeClr val="tx2"/>
                </a:solidFill>
              </a:rPr>
              <a:t>поступлений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7" y="1666606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0657" y="1953997"/>
            <a:ext cx="11474449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1.</a:t>
            </a:r>
            <a:r>
              <a:rPr lang="en-US" sz="2000" spc="-40" dirty="0" smtClean="0"/>
              <a:t> </a:t>
            </a:r>
            <a:r>
              <a:rPr lang="ru-RU" sz="2000" spc="-40" dirty="0" smtClean="0"/>
              <a:t>Подготовка приказа о регистрации музейных предметов в КП.</a:t>
            </a:r>
          </a:p>
          <a:p>
            <a:pPr indent="355600"/>
            <a:r>
              <a:rPr lang="ru-RU" sz="2000" spc="-40" dirty="0" smtClean="0"/>
              <a:t>Кто готовит проект приказа, кто визирует</a:t>
            </a:r>
            <a:r>
              <a:rPr lang="ru-RU" sz="2000" spc="-40" dirty="0"/>
              <a:t>.</a:t>
            </a:r>
            <a:endParaRPr lang="ru-RU" sz="2000" spc="-40" dirty="0" smtClean="0"/>
          </a:p>
          <a:p>
            <a:pPr indent="355600"/>
            <a:r>
              <a:rPr lang="ru-RU" sz="2000" spc="-40" dirty="0" smtClean="0"/>
              <a:t>2. </a:t>
            </a:r>
            <a:r>
              <a:rPr lang="ru-RU" sz="2000" spc="-40" dirty="0"/>
              <a:t>Форма КП иных фондов. </a:t>
            </a:r>
            <a:r>
              <a:rPr lang="ru-RU" sz="2000" spc="-40" dirty="0" smtClean="0"/>
              <a:t>Целесообразно дать в приложении к </a:t>
            </a:r>
            <a:r>
              <a:rPr lang="ru-RU" sz="2000" spc="-40" dirty="0" err="1" smtClean="0"/>
              <a:t>ВП</a:t>
            </a:r>
            <a:r>
              <a:rPr lang="ru-RU" sz="2000" spc="-40" dirty="0" smtClean="0"/>
              <a:t>.</a:t>
            </a:r>
            <a:endParaRPr lang="ru-RU" sz="2000" spc="-40" dirty="0"/>
          </a:p>
          <a:p>
            <a:pPr indent="355600"/>
            <a:r>
              <a:rPr lang="ru-RU" sz="2000" spc="-40" dirty="0" smtClean="0"/>
              <a:t>3. Регистрация предметов в КП. Кто вносит записи о предметах в КП. </a:t>
            </a:r>
          </a:p>
          <a:p>
            <a:pPr indent="355600"/>
            <a:r>
              <a:rPr lang="ru-RU" sz="2000" spc="-40" dirty="0" smtClean="0"/>
              <a:t>4. Кто составляет </a:t>
            </a:r>
            <a:r>
              <a:rPr lang="ru-RU" sz="2000" spc="-40" dirty="0" err="1" smtClean="0"/>
              <a:t>заверительный</a:t>
            </a:r>
            <a:r>
              <a:rPr lang="ru-RU" sz="2000" spc="-40" dirty="0" smtClean="0"/>
              <a:t> акт</a:t>
            </a:r>
            <a:r>
              <a:rPr lang="ru-RU" sz="2000" spc="-40" dirty="0"/>
              <a:t> </a:t>
            </a:r>
            <a:r>
              <a:rPr lang="ru-RU" sz="2000" spc="-40" dirty="0" smtClean="0"/>
              <a:t>к завершенному тому КП </a:t>
            </a:r>
            <a:r>
              <a:rPr lang="ru-RU" sz="2000" spc="-40" dirty="0"/>
              <a:t>и лист статистического учета к незавершенному тому.  </a:t>
            </a:r>
            <a:endParaRPr lang="ru-RU" sz="2000" spc="-40" dirty="0" smtClean="0"/>
          </a:p>
          <a:p>
            <a:pPr indent="355600"/>
            <a:r>
              <a:rPr lang="ru-RU" sz="2000" spc="-40" dirty="0" smtClean="0"/>
              <a:t>5. При наличии разрешения Минкультуры России на формирование томов в </a:t>
            </a:r>
            <a:r>
              <a:rPr lang="ru-RU" sz="2000" spc="-40" dirty="0" err="1" smtClean="0"/>
              <a:t>АМС</a:t>
            </a:r>
            <a:r>
              <a:rPr lang="ru-RU" sz="2000" spc="-40" dirty="0"/>
              <a:t> </a:t>
            </a:r>
            <a:r>
              <a:rPr lang="ru-RU" sz="2000" spc="-40" dirty="0" smtClean="0"/>
              <a:t>– порядок присвоения номеров, порядок распечатки  и оформления.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1200" y="5886416"/>
            <a:ext cx="6020069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Сведения, указанные в пункте 2.7 можно перенести в главу 9.</a:t>
            </a:r>
          </a:p>
        </p:txBody>
      </p:sp>
    </p:spTree>
    <p:extLst>
      <p:ext uri="{BB962C8B-B14F-4D97-AF65-F5344CB8AC3E}">
        <p14:creationId xmlns:p14="http://schemas.microsoft.com/office/powerpoint/2010/main" val="208431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525772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Х</a:t>
            </a:r>
            <a:r>
              <a:rPr lang="en-US" dirty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>
                <a:solidFill>
                  <a:schemeClr val="tx2"/>
                </a:solidFill>
              </a:rPr>
              <a:t>Централизованный государственный учет музейных предметов основного фонда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7" y="1666606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0657" y="1953997"/>
            <a:ext cx="11474449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2000" spc="-40" dirty="0" smtClean="0"/>
              <a:t>1.</a:t>
            </a:r>
            <a:r>
              <a:rPr lang="en-US" sz="2000" spc="-40" dirty="0" smtClean="0"/>
              <a:t> </a:t>
            </a:r>
            <a:r>
              <a:rPr lang="ru-RU" sz="2000" spc="-40" dirty="0" smtClean="0"/>
              <a:t>Кто имеет право доступа в </a:t>
            </a:r>
            <a:r>
              <a:rPr lang="ru-RU" sz="2000" spc="-40" dirty="0" err="1" smtClean="0"/>
              <a:t>Госкаталог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Кто готовит </a:t>
            </a:r>
            <a:r>
              <a:rPr lang="ru-RU" sz="2000" spc="-40" dirty="0"/>
              <a:t>проект приказа </a:t>
            </a:r>
            <a:r>
              <a:rPr lang="ru-RU" sz="2000" spc="-40" dirty="0" smtClean="0"/>
              <a:t> </a:t>
            </a:r>
            <a:r>
              <a:rPr lang="ru-RU" sz="2000" spc="-40" dirty="0"/>
              <a:t>об утверждении перечня должностных лиц, имеющих доступ </a:t>
            </a:r>
            <a:r>
              <a:rPr lang="ru-RU" sz="2000" spc="-40" dirty="0" smtClean="0"/>
              <a:t/>
            </a:r>
            <a:br>
              <a:rPr lang="ru-RU" sz="2000" spc="-40" dirty="0" smtClean="0"/>
            </a:br>
            <a:r>
              <a:rPr lang="ru-RU" sz="2000" spc="-40" dirty="0" smtClean="0"/>
              <a:t>в </a:t>
            </a:r>
            <a:r>
              <a:rPr lang="ru-RU" sz="2000" spc="-40" dirty="0"/>
              <a:t>Государственный каталог Музейного фонда Российской </a:t>
            </a:r>
            <a:r>
              <a:rPr lang="ru-RU" sz="2000" spc="-40" dirty="0" smtClean="0"/>
              <a:t>Федерации.</a:t>
            </a:r>
          </a:p>
          <a:p>
            <a:pPr indent="355600"/>
            <a:r>
              <a:rPr lang="ru-RU" sz="2000" spc="-40" dirty="0" smtClean="0"/>
              <a:t>Кто осуществляет </a:t>
            </a:r>
            <a:r>
              <a:rPr lang="ru-RU" sz="2000" spc="-40" dirty="0"/>
              <a:t>внесение </a:t>
            </a:r>
            <a:r>
              <a:rPr lang="ru-RU" sz="2000" spc="-40" dirty="0" smtClean="0"/>
              <a:t>сотрудников в </a:t>
            </a:r>
            <a:r>
              <a:rPr lang="ru-RU" sz="2000" spc="-40" dirty="0" err="1" smtClean="0"/>
              <a:t>ЕСИА</a:t>
            </a:r>
            <a:r>
              <a:rPr lang="ru-RU" sz="2000" spc="-40" dirty="0" smtClean="0"/>
              <a:t>. Кто готовит проект письма в </a:t>
            </a:r>
            <a:r>
              <a:rPr lang="ru-RU" sz="2000" spc="-40" dirty="0" err="1" smtClean="0"/>
              <a:t>ФГИС</a:t>
            </a:r>
            <a:r>
              <a:rPr lang="ru-RU" sz="2000" spc="-40" dirty="0" smtClean="0"/>
              <a:t> </a:t>
            </a:r>
            <a:br>
              <a:rPr lang="ru-RU" sz="2000" spc="-40" dirty="0" smtClean="0"/>
            </a:br>
            <a:r>
              <a:rPr lang="ru-RU" sz="2000" spc="-40" dirty="0" smtClean="0"/>
              <a:t>на регистрацию/удаление пользователей. </a:t>
            </a:r>
          </a:p>
          <a:p>
            <a:pPr indent="355600"/>
            <a:r>
              <a:rPr lang="ru-RU" sz="2000" spc="-40" dirty="0" smtClean="0"/>
              <a:t>Кто обеспечивает контроль актуальных персоналий в </a:t>
            </a:r>
            <a:r>
              <a:rPr lang="ru-RU" sz="2000" spc="-40" dirty="0" err="1" smtClean="0"/>
              <a:t>ЕСИА</a:t>
            </a:r>
            <a:r>
              <a:rPr lang="ru-RU" sz="2000" spc="-40" dirty="0" smtClean="0"/>
              <a:t> и </a:t>
            </a:r>
            <a:r>
              <a:rPr lang="ru-RU" sz="2000" spc="-40" dirty="0" err="1" smtClean="0"/>
              <a:t>Госкаталоге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2. Кто ответственен за актуальность данных в реестре музеев. </a:t>
            </a:r>
          </a:p>
          <a:p>
            <a:pPr indent="355600"/>
            <a:r>
              <a:rPr lang="ru-RU" sz="2000" spc="-40" dirty="0" smtClean="0"/>
              <a:t>3. Способ передачи сведений о музейных предметах. </a:t>
            </a:r>
          </a:p>
          <a:p>
            <a:pPr indent="355600"/>
            <a:r>
              <a:rPr lang="ru-RU" sz="2000" spc="-40" dirty="0" smtClean="0"/>
              <a:t>Кто имеет право корректировки сведений о музейных предметах в </a:t>
            </a:r>
            <a:r>
              <a:rPr lang="ru-RU" sz="2000" spc="-40" dirty="0" err="1" smtClean="0"/>
              <a:t>Госкаталоге</a:t>
            </a:r>
            <a:r>
              <a:rPr lang="ru-RU" sz="2000" spc="-40" dirty="0" smtClean="0"/>
              <a:t>. </a:t>
            </a:r>
          </a:p>
          <a:p>
            <a:pPr indent="355600"/>
            <a:r>
              <a:rPr lang="ru-RU" sz="2000" spc="-40" dirty="0" smtClean="0"/>
              <a:t>4. Кто ответственен за работу в реестре сделок. </a:t>
            </a:r>
          </a:p>
        </p:txBody>
      </p:sp>
    </p:spTree>
    <p:extLst>
      <p:ext uri="{BB962C8B-B14F-4D97-AF65-F5344CB8AC3E}">
        <p14:creationId xmlns:p14="http://schemas.microsoft.com/office/powerpoint/2010/main" val="115721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525772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Х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ru-RU" dirty="0" smtClean="0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.</a:t>
            </a:r>
            <a:r>
              <a:rPr lang="ru-RU" dirty="0">
                <a:solidFill>
                  <a:schemeClr val="tx2"/>
                </a:solidFill>
              </a:rPr>
              <a:t>  Инвентарный учет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музейных </a:t>
            </a:r>
            <a:r>
              <a:rPr lang="ru-RU" dirty="0">
                <a:solidFill>
                  <a:schemeClr val="tx2"/>
                </a:solidFill>
              </a:rPr>
              <a:t>предметов основного фонда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7" y="1666606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0657" y="1841242"/>
            <a:ext cx="11474449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pc="-40" dirty="0" smtClean="0"/>
              <a:t>1.</a:t>
            </a:r>
            <a:r>
              <a:rPr lang="en-US" spc="-40" dirty="0" smtClean="0"/>
              <a:t> </a:t>
            </a:r>
            <a:r>
              <a:rPr lang="ru-RU" spc="-40" dirty="0" smtClean="0"/>
              <a:t>Способ ведения инвентарных книг: рукописный, в </a:t>
            </a:r>
            <a:r>
              <a:rPr lang="ru-RU" spc="-40" dirty="0" err="1" smtClean="0"/>
              <a:t>АМС</a:t>
            </a:r>
            <a:r>
              <a:rPr lang="ru-RU" spc="-40" dirty="0" smtClean="0"/>
              <a:t> с распечаткой. </a:t>
            </a:r>
          </a:p>
          <a:p>
            <a:pPr indent="355600"/>
            <a:r>
              <a:rPr lang="ru-RU" spc="-40" dirty="0" smtClean="0"/>
              <a:t>Перечень фондовых коллекций по способу ведения инвентарных книг (в случае различных способов).</a:t>
            </a:r>
          </a:p>
          <a:p>
            <a:pPr indent="355600"/>
            <a:r>
              <a:rPr lang="ru-RU" spc="-40" dirty="0" smtClean="0"/>
              <a:t>2. Форма инвентарной книги. Особенности формы для естественно-научных коллекций.  Форма в приложении к </a:t>
            </a:r>
            <a:r>
              <a:rPr lang="ru-RU" spc="-40" dirty="0" err="1" smtClean="0"/>
              <a:t>ВП</a:t>
            </a:r>
            <a:r>
              <a:rPr lang="ru-RU" spc="-40" dirty="0" smtClean="0"/>
              <a:t>.</a:t>
            </a:r>
          </a:p>
          <a:p>
            <a:pPr indent="355600"/>
            <a:r>
              <a:rPr lang="ru-RU" spc="-40" dirty="0" smtClean="0"/>
              <a:t>3. Способ инвентарного учета документальных коллекций (инвентарная книга или архивная опись). Перечень документальных фондовых коллекций по способу инвентарного учета. </a:t>
            </a:r>
          </a:p>
          <a:p>
            <a:pPr indent="355600"/>
            <a:r>
              <a:rPr lang="ru-RU" spc="-40" dirty="0" smtClean="0"/>
              <a:t>4. Ведение рукописных </a:t>
            </a:r>
            <a:r>
              <a:rPr lang="ru-RU" spc="-40" dirty="0"/>
              <a:t>томов </a:t>
            </a:r>
            <a:r>
              <a:rPr lang="ru-RU" spc="-40" dirty="0" smtClean="0"/>
              <a:t>инвентарных книг.</a:t>
            </a:r>
            <a:endParaRPr lang="ru-RU" spc="-40" dirty="0"/>
          </a:p>
          <a:p>
            <a:pPr indent="355600"/>
            <a:r>
              <a:rPr lang="ru-RU" spc="-40" dirty="0" smtClean="0"/>
              <a:t>Регистрация </a:t>
            </a:r>
            <a:r>
              <a:rPr lang="ru-RU" spc="-40" dirty="0"/>
              <a:t>предметов в ИК. Кто вносит записи о предметах в КП. </a:t>
            </a:r>
          </a:p>
          <a:p>
            <a:pPr indent="355600"/>
            <a:r>
              <a:rPr lang="ru-RU" spc="-40" dirty="0" smtClean="0"/>
              <a:t>5. Оформление и ведение распечатанных томов ИК.</a:t>
            </a:r>
            <a:r>
              <a:rPr lang="ru-RU" spc="-40" dirty="0"/>
              <a:t> Как оформляется распечатанный лист. Форма распечатанного листа. </a:t>
            </a:r>
            <a:r>
              <a:rPr lang="ru-RU" spc="-40" dirty="0" smtClean="0"/>
              <a:t>Наличие/отсутствие </a:t>
            </a:r>
            <a:r>
              <a:rPr lang="ru-RU" spc="-40" dirty="0"/>
              <a:t>изображения.  </a:t>
            </a:r>
            <a:r>
              <a:rPr lang="ru-RU" spc="-40" dirty="0" smtClean="0"/>
              <a:t>Как и кем осуществляется распечатка. Как и кем проводится брошюровка тома. </a:t>
            </a:r>
          </a:p>
          <a:p>
            <a:pPr indent="355600"/>
            <a:r>
              <a:rPr lang="ru-RU" spc="-40" dirty="0" smtClean="0"/>
              <a:t>Кто </a:t>
            </a:r>
            <a:r>
              <a:rPr lang="ru-RU" spc="-40" dirty="0"/>
              <a:t>отвечает за получение удостоверяющей записи у учредителя. </a:t>
            </a:r>
          </a:p>
          <a:p>
            <a:pPr indent="355600"/>
            <a:r>
              <a:rPr lang="ru-RU" spc="-40" dirty="0" smtClean="0"/>
              <a:t>6. </a:t>
            </a:r>
            <a:r>
              <a:rPr lang="ru-RU" spc="-40" dirty="0"/>
              <a:t>Кто составляет </a:t>
            </a:r>
            <a:r>
              <a:rPr lang="ru-RU" spc="-40" dirty="0" err="1"/>
              <a:t>заверительный</a:t>
            </a:r>
            <a:r>
              <a:rPr lang="ru-RU" spc="-40" dirty="0"/>
              <a:t> акт к завершенному тому и лист статистического учета к незавершенному тому.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24450" y="5886416"/>
            <a:ext cx="6686819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Сведения, указанные в пункте 2.7 можно перенести в главу 12</a:t>
            </a:r>
          </a:p>
        </p:txBody>
      </p:sp>
    </p:spTree>
    <p:extLst>
      <p:ext uri="{BB962C8B-B14F-4D97-AF65-F5344CB8AC3E}">
        <p14:creationId xmlns:p14="http://schemas.microsoft.com/office/powerpoint/2010/main" val="268546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333305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Х</a:t>
            </a:r>
            <a:r>
              <a:rPr lang="en-US" dirty="0" smtClean="0">
                <a:solidFill>
                  <a:schemeClr val="tx2"/>
                </a:solidFill>
              </a:rPr>
              <a:t>II</a:t>
            </a:r>
            <a:r>
              <a:rPr lang="ru-RU" dirty="0" smtClean="0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.</a:t>
            </a:r>
            <a:r>
              <a:rPr lang="ru-RU" dirty="0">
                <a:solidFill>
                  <a:schemeClr val="tx2"/>
                </a:solidFill>
              </a:rPr>
              <a:t>  </a:t>
            </a:r>
            <a:r>
              <a:rPr lang="ru-RU" dirty="0" smtClean="0">
                <a:solidFill>
                  <a:schemeClr val="tx2"/>
                </a:solidFill>
              </a:rPr>
              <a:t>Специальный </a:t>
            </a:r>
            <a:r>
              <a:rPr lang="ru-RU" dirty="0">
                <a:solidFill>
                  <a:schemeClr val="tx2"/>
                </a:solidFill>
              </a:rPr>
              <a:t>учет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музейных </a:t>
            </a:r>
            <a:r>
              <a:rPr lang="ru-RU" dirty="0">
                <a:solidFill>
                  <a:schemeClr val="tx2"/>
                </a:solidFill>
              </a:rPr>
              <a:t>предметов основного фонда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7" y="1666606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0657" y="2185704"/>
            <a:ext cx="11474449" cy="21852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1700" spc="-40" dirty="0" smtClean="0"/>
              <a:t>13.1. </a:t>
            </a:r>
            <a:r>
              <a:rPr lang="ru-RU" sz="1700" spc="-40" dirty="0" err="1" smtClean="0"/>
              <a:t>ДМДК</a:t>
            </a:r>
            <a:endParaRPr lang="ru-RU" sz="1700" spc="-40" dirty="0" smtClean="0"/>
          </a:p>
          <a:p>
            <a:pPr indent="355600"/>
            <a:r>
              <a:rPr lang="ru-RU" sz="1700" spc="-40" dirty="0" smtClean="0"/>
              <a:t>1. Кто оформляет согласование ответственного хранителя предметов, содержащих </a:t>
            </a:r>
            <a:r>
              <a:rPr lang="ru-RU" sz="1700" spc="-40" dirty="0" err="1" smtClean="0"/>
              <a:t>ДМДК</a:t>
            </a:r>
            <a:r>
              <a:rPr lang="ru-RU" sz="1700" spc="-40" dirty="0" smtClean="0"/>
              <a:t>. </a:t>
            </a:r>
          </a:p>
          <a:p>
            <a:pPr indent="355600"/>
            <a:r>
              <a:rPr lang="ru-RU" sz="1700" spc="-40" dirty="0" smtClean="0"/>
              <a:t>2. Форма </a:t>
            </a:r>
            <a:r>
              <a:rPr lang="ru-RU" sz="1700" spc="-40" dirty="0" err="1" smtClean="0"/>
              <a:t>КСУ</a:t>
            </a:r>
            <a:r>
              <a:rPr lang="ru-RU" sz="1700" spc="-40" dirty="0" smtClean="0"/>
              <a:t> </a:t>
            </a:r>
            <a:r>
              <a:rPr lang="ru-RU" sz="1700" spc="-40" dirty="0" err="1" smtClean="0"/>
              <a:t>ДМДК</a:t>
            </a:r>
            <a:r>
              <a:rPr lang="ru-RU" sz="1700" spc="-40" dirty="0" smtClean="0"/>
              <a:t> (правила </a:t>
            </a:r>
            <a:r>
              <a:rPr lang="ru-RU" sz="1700" spc="-40" dirty="0" err="1" smtClean="0"/>
              <a:t>ДМДК</a:t>
            </a:r>
            <a:r>
              <a:rPr lang="ru-RU" sz="1700" spc="-40" dirty="0" smtClean="0"/>
              <a:t> устанавливают только перечень сведений).  </a:t>
            </a:r>
          </a:p>
          <a:p>
            <a:pPr indent="355600"/>
            <a:r>
              <a:rPr lang="ru-RU" sz="1700" spc="-40" dirty="0" smtClean="0"/>
              <a:t>3. Кто отвечает за подготовку документов и предметов для экспертизы ДМДК. Кто осуществляется хранение документов (КСУ, экспертизы).</a:t>
            </a:r>
          </a:p>
          <a:p>
            <a:pPr indent="355600"/>
            <a:r>
              <a:rPr lang="ru-RU" sz="1700" spc="-40" dirty="0" smtClean="0"/>
              <a:t>4. Кто вносит записи в КСУ (хранитель или работник, осуществляющий учет). </a:t>
            </a:r>
          </a:p>
          <a:p>
            <a:pPr indent="355600"/>
            <a:r>
              <a:rPr lang="ru-RU" sz="1700" spc="-40" dirty="0" smtClean="0"/>
              <a:t>Кто вносит сведения об экспертизе </a:t>
            </a:r>
            <a:r>
              <a:rPr lang="ru-RU" sz="1700" spc="-40" dirty="0" err="1" smtClean="0"/>
              <a:t>ДМДК</a:t>
            </a:r>
            <a:r>
              <a:rPr lang="ru-RU" sz="1700" spc="-40" dirty="0" smtClean="0"/>
              <a:t> в КП, инвентарную книгу и </a:t>
            </a:r>
            <a:r>
              <a:rPr lang="ru-RU" sz="1700" spc="-40" dirty="0" err="1" smtClean="0"/>
              <a:t>Госкаталог</a:t>
            </a:r>
            <a:r>
              <a:rPr lang="ru-RU" sz="1700" spc="-40" dirty="0" smtClean="0"/>
              <a:t>. </a:t>
            </a:r>
          </a:p>
          <a:p>
            <a:pPr indent="355600"/>
            <a:r>
              <a:rPr lang="ru-RU" sz="1700" spc="-40" dirty="0" smtClean="0"/>
              <a:t>5. Кто составляет </a:t>
            </a:r>
            <a:r>
              <a:rPr lang="ru-RU" sz="1700" spc="-40" dirty="0" err="1" smtClean="0"/>
              <a:t>заверительный</a:t>
            </a:r>
            <a:r>
              <a:rPr lang="ru-RU" sz="1700" spc="-40" dirty="0" smtClean="0"/>
              <a:t> акт и лист статистического учета.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0657" y="1782104"/>
            <a:ext cx="11471374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Глава включается при наличии предметов специального учета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657" y="4420576"/>
            <a:ext cx="11474449" cy="16619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1700" spc="-40" dirty="0" smtClean="0"/>
              <a:t>13. 2. Оружие, имеющее культурную ценность. </a:t>
            </a:r>
          </a:p>
          <a:p>
            <a:pPr indent="355600"/>
            <a:r>
              <a:rPr lang="ru-RU" sz="1700" spc="-40" dirty="0" smtClean="0"/>
              <a:t>1. Кто оформляет согласование ответственного хранителя оружия, имеющего культурную ценность. </a:t>
            </a:r>
          </a:p>
          <a:p>
            <a:pPr indent="355600"/>
            <a:r>
              <a:rPr lang="ru-RU" sz="1700" spc="-40" dirty="0" smtClean="0"/>
              <a:t>2. Кто отвечает за подготовку документов для государственной экспертизы оружия. </a:t>
            </a:r>
          </a:p>
          <a:p>
            <a:pPr indent="355600"/>
            <a:r>
              <a:rPr lang="ru-RU" sz="1700" spc="-40" dirty="0" smtClean="0"/>
              <a:t>3. Кто осуществляется хранение документов (КСУ, экспертизы).</a:t>
            </a:r>
          </a:p>
          <a:p>
            <a:pPr indent="355600"/>
            <a:r>
              <a:rPr lang="ru-RU" sz="1700" spc="-40" dirty="0" smtClean="0"/>
              <a:t>4. Кто вносит записи в КСУ (хранитель или работник, осуществляющий учет). </a:t>
            </a:r>
          </a:p>
          <a:p>
            <a:pPr indent="355600"/>
            <a:r>
              <a:rPr lang="ru-RU" sz="1700" spc="-40" dirty="0" smtClean="0"/>
              <a:t>5. Кто составляет </a:t>
            </a:r>
            <a:r>
              <a:rPr lang="ru-RU" sz="1700" spc="-40" dirty="0" err="1" smtClean="0"/>
              <a:t>заверительный</a:t>
            </a:r>
            <a:r>
              <a:rPr lang="ru-RU" sz="1700" spc="-40" dirty="0" smtClean="0"/>
              <a:t> акт и лист статистического учета. </a:t>
            </a:r>
          </a:p>
        </p:txBody>
      </p:sp>
    </p:spTree>
    <p:extLst>
      <p:ext uri="{BB962C8B-B14F-4D97-AF65-F5344CB8AC3E}">
        <p14:creationId xmlns:p14="http://schemas.microsoft.com/office/powerpoint/2010/main" val="13889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1333305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Х</a:t>
            </a:r>
            <a:r>
              <a:rPr lang="en-US" dirty="0" smtClean="0">
                <a:solidFill>
                  <a:schemeClr val="tx2"/>
                </a:solidFill>
              </a:rPr>
              <a:t>II</a:t>
            </a:r>
            <a:r>
              <a:rPr lang="ru-RU" dirty="0" smtClean="0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.</a:t>
            </a:r>
            <a:r>
              <a:rPr lang="ru-RU" dirty="0">
                <a:solidFill>
                  <a:schemeClr val="tx2"/>
                </a:solidFill>
              </a:rPr>
              <a:t>  </a:t>
            </a:r>
            <a:r>
              <a:rPr lang="ru-RU" dirty="0" smtClean="0">
                <a:solidFill>
                  <a:schemeClr val="tx2"/>
                </a:solidFill>
              </a:rPr>
              <a:t>Специальный </a:t>
            </a:r>
            <a:r>
              <a:rPr lang="ru-RU" dirty="0">
                <a:solidFill>
                  <a:schemeClr val="tx2"/>
                </a:solidFill>
              </a:rPr>
              <a:t>учет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музейных </a:t>
            </a:r>
            <a:r>
              <a:rPr lang="ru-RU" dirty="0">
                <a:solidFill>
                  <a:schemeClr val="tx2"/>
                </a:solidFill>
              </a:rPr>
              <a:t>предметов основного фонда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7" y="1666606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6369" y="1847002"/>
            <a:ext cx="11474449" cy="16619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5600"/>
            <a:r>
              <a:rPr lang="ru-RU" sz="1700" spc="-40" dirty="0" smtClean="0"/>
              <a:t>13.3. Перемещенные культурные ценности </a:t>
            </a:r>
            <a:r>
              <a:rPr lang="ru-RU" sz="1700" spc="-40" dirty="0" smtClean="0">
                <a:solidFill>
                  <a:schemeClr val="accent1"/>
                </a:solidFill>
              </a:rPr>
              <a:t>(записанные в КП основного фонда!)</a:t>
            </a:r>
          </a:p>
          <a:p>
            <a:pPr indent="355600"/>
            <a:r>
              <a:rPr lang="ru-RU" sz="1700" spc="-40" dirty="0" smtClean="0"/>
              <a:t>1. Кто оформляет согласование ответственного хранителя предметов, содержащих </a:t>
            </a:r>
            <a:r>
              <a:rPr lang="ru-RU" sz="1700" spc="-40" dirty="0" err="1" smtClean="0"/>
              <a:t>ДМДК</a:t>
            </a:r>
            <a:r>
              <a:rPr lang="ru-RU" sz="1700" spc="-40" dirty="0" smtClean="0"/>
              <a:t>. </a:t>
            </a:r>
          </a:p>
          <a:p>
            <a:pPr indent="355600"/>
            <a:r>
              <a:rPr lang="ru-RU" sz="1700" spc="-40" dirty="0" smtClean="0"/>
              <a:t>2. Форма КСУ ПКЦ, установленная распорядительным документом Организации на основании решения ЭФЗК.  </a:t>
            </a:r>
          </a:p>
          <a:p>
            <a:pPr indent="355600"/>
            <a:r>
              <a:rPr lang="ru-RU" sz="1700" spc="-40" dirty="0" smtClean="0"/>
              <a:t>3. Кто отвечает за подготовку документов и предметов для экспертизы ПКЦ. Кто осуществляется хранение документов.</a:t>
            </a:r>
          </a:p>
          <a:p>
            <a:pPr indent="355600"/>
            <a:r>
              <a:rPr lang="ru-RU" sz="1700" spc="-40" dirty="0" smtClean="0"/>
              <a:t>4. Кто вносит записи в КСУ ПКЦ (хранитель или работник, осуществляющий учет). </a:t>
            </a:r>
          </a:p>
          <a:p>
            <a:pPr indent="355600"/>
            <a:r>
              <a:rPr lang="ru-RU" sz="1700" spc="-40" dirty="0" smtClean="0"/>
              <a:t>5. Кто составляет </a:t>
            </a:r>
            <a:r>
              <a:rPr lang="ru-RU" sz="1700" spc="-40" dirty="0" err="1" smtClean="0"/>
              <a:t>заверительный</a:t>
            </a:r>
            <a:r>
              <a:rPr lang="ru-RU" sz="1700" spc="-40" dirty="0" smtClean="0"/>
              <a:t> акт и лист статистического учета.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4450" y="3811705"/>
            <a:ext cx="6686819" cy="338554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Сведения, указанные в пункте 2.7 можно перенести в главу 13</a:t>
            </a:r>
          </a:p>
        </p:txBody>
      </p:sp>
    </p:spTree>
    <p:extLst>
      <p:ext uri="{BB962C8B-B14F-4D97-AF65-F5344CB8AC3E}">
        <p14:creationId xmlns:p14="http://schemas.microsoft.com/office/powerpoint/2010/main" val="37031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6" y="163328"/>
            <a:ext cx="10961914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Контакты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>
            <a:off x="620486" y="1077040"/>
            <a:ext cx="10961914" cy="0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73151" y="1374062"/>
            <a:ext cx="5581069" cy="10094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Email:</a:t>
            </a:r>
            <a:r>
              <a:rPr lang="en-US" sz="2200" dirty="0" smtClean="0"/>
              <a:t> </a:t>
            </a:r>
            <a:r>
              <a:rPr lang="en-US" sz="2200" b="1" dirty="0" smtClean="0">
                <a:hlinkClick r:id="rId2"/>
              </a:rPr>
              <a:t>nmo@nriph.ru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15173" y="4911852"/>
            <a:ext cx="5640512" cy="950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Телефон</a:t>
            </a:r>
            <a:r>
              <a:rPr lang="ru-RU" sz="2200" dirty="0">
                <a:solidFill>
                  <a:schemeClr val="tx1"/>
                </a:solidFill>
              </a:rPr>
              <a:t>: </a:t>
            </a:r>
            <a:r>
              <a:rPr lang="ru-RU" sz="2200" b="1" dirty="0">
                <a:solidFill>
                  <a:schemeClr val="tx1"/>
                </a:solidFill>
              </a:rPr>
              <a:t>8 (495) 917-90-41 (доб.147</a:t>
            </a:r>
            <a:r>
              <a:rPr lang="ru-RU" sz="22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70463" y="3100726"/>
            <a:ext cx="5678106" cy="10094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Сайт</a:t>
            </a:r>
            <a:r>
              <a:rPr lang="en-US" sz="2200" dirty="0" smtClean="0">
                <a:solidFill>
                  <a:schemeClr val="tx1"/>
                </a:solidFill>
              </a:rPr>
              <a:t>: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0070C0"/>
                </a:solidFill>
              </a:rPr>
              <a:t>https://nmo.nriph.ru/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7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ByDLIhWgWZwrmfByPZfg"/>
</p:tagLst>
</file>

<file path=ppt/theme/theme1.xml><?xml version="1.0" encoding="utf-8"?>
<a:theme xmlns:a="http://schemas.openxmlformats.org/drawingml/2006/main" name="Тема Office">
  <a:themeElements>
    <a:clrScheme name="Custom 1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8706"/>
      </a:accent1>
      <a:accent2>
        <a:srgbClr val="F19E05"/>
      </a:accent2>
      <a:accent3>
        <a:srgbClr val="F2B703"/>
      </a:accent3>
      <a:accent4>
        <a:srgbClr val="EFEFF2"/>
      </a:accent4>
      <a:accent5>
        <a:srgbClr val="221626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" id="{9AD4019F-1F66-44E6-AB39-610CC70E5BCC}" vid="{E34DEB95-5B72-4444-B482-EEEAC64059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семашко</Template>
  <TotalTime>44952</TotalTime>
  <Words>3192</Words>
  <Application>Microsoft Office PowerPoint</Application>
  <PresentationFormat>Широкоэкранный</PresentationFormat>
  <Paragraphs>307</Paragraphs>
  <Slides>33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Segoe UI</vt:lpstr>
      <vt:lpstr>Segoe UI Light</vt:lpstr>
      <vt:lpstr>Times New Roman</vt:lpstr>
      <vt:lpstr>Тема Office</vt:lpstr>
      <vt:lpstr>think-cell Slide</vt:lpstr>
      <vt:lpstr>Москва  21 апреля   2026 года </vt:lpstr>
      <vt:lpstr>План изучению темы:  «Разработка Внутримузейных правил»</vt:lpstr>
      <vt:lpstr>Внутримузейные правила комплектования, учета, хранения и использования музейных предметов и музейных коллекций (далее – ВП)</vt:lpstr>
      <vt:lpstr>Общие рекомендации</vt:lpstr>
      <vt:lpstr>Общие рекомендации</vt:lpstr>
      <vt:lpstr>Обязательные требования, устанавливаемые ВП</vt:lpstr>
      <vt:lpstr>Обязательные требования, устанавливаемые ВП</vt:lpstr>
      <vt:lpstr>Презентация PowerPoint</vt:lpstr>
      <vt:lpstr>Разделы </vt:lpstr>
      <vt:lpstr>Разделы</vt:lpstr>
      <vt:lpstr>Разделы</vt:lpstr>
      <vt:lpstr>Презентация PowerPoint</vt:lpstr>
      <vt:lpstr>I. Общие положения</vt:lpstr>
      <vt:lpstr>II. Общие положения по учету музейных предметов и культурных ценностей</vt:lpstr>
      <vt:lpstr>II. Общие положения по учету музейных предметов и культурных ценностей</vt:lpstr>
      <vt:lpstr>III. Перечень и структура  фондов музейных предметов,  входящих в собрание музея</vt:lpstr>
      <vt:lpstr>III. Перечень и структура  фондов музейных предметов,  входящих в собрание музея</vt:lpstr>
      <vt:lpstr>IV. Организация учета музейных предметов и культурных ценностей временного хранения,  не входящих в собрание музея</vt:lpstr>
      <vt:lpstr>V. Маркировка музейных предметов  и культурных ценностей</vt:lpstr>
      <vt:lpstr>V. Маркировка музейных предметов  и культурных ценностей</vt:lpstr>
      <vt:lpstr>VI. Организация комплектования фондов музейных предметов.  Прием предметов на ВХ ЭФЗК </vt:lpstr>
      <vt:lpstr>VI. Организация комплектования фондов музейных предметов.  Прием предметов на ВХ ЭФЗК </vt:lpstr>
      <vt:lpstr>VI. Организация комплектования фондов музейных предметов.  Прием предметов на ВХ ЭФЗК </vt:lpstr>
      <vt:lpstr>VI. Организация комплектования фондов музейных предметов.  Прием предметов на ВХ ЭФЗК </vt:lpstr>
      <vt:lpstr>VII. Дофондовый учет культурных ценностей и музейных предметов. Экспертиза ЭФЗК. Хранение временных поступлений ВХ ЭФЗК</vt:lpstr>
      <vt:lpstr>VII. Дофондовый учет культурных ценностей и музейных предметов. Экспертиза ЭФЗК. Хранение временных поступлений ВХ ЭФЗК</vt:lpstr>
      <vt:lpstr>VIII. Прием на постоянное хранение  музейных предметов основного фонда и иных фондов </vt:lpstr>
      <vt:lpstr>IX. Регистрация музейных предметов  в книгах поступлений</vt:lpstr>
      <vt:lpstr>ХI. Централизованный государственный учет музейных предметов основного фонда </vt:lpstr>
      <vt:lpstr>ХII.  Инвентарный учет  музейных предметов основного фонда</vt:lpstr>
      <vt:lpstr>ХIII.  Специальный учет  музейных предметов основного фонда</vt:lpstr>
      <vt:lpstr>ХIII.  Специальный учет  музейных предметов основного фонда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 Иван Иванович</dc:title>
  <dc:creator>Абрамов</dc:creator>
  <cp:lastModifiedBy>Admin</cp:lastModifiedBy>
  <cp:revision>438</cp:revision>
  <cp:lastPrinted>2026-04-13T12:08:49Z</cp:lastPrinted>
  <dcterms:created xsi:type="dcterms:W3CDTF">2021-02-19T07:51:30Z</dcterms:created>
  <dcterms:modified xsi:type="dcterms:W3CDTF">2026-05-07T11:06:29Z</dcterms:modified>
</cp:coreProperties>
</file>